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47.xml" ContentType="application/vnd.openxmlformats-officedocument.presentationml.tags+xml"/>
  <Override PartName="/ppt/tags/tag35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33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32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15.xml" ContentType="application/vnd.openxmlformats-officedocument.presentationml.tags+xml"/>
  <Default Extension="tiff" ContentType="image/tiff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Default Extension="gif" ContentType="image/gif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charts/chart1.xml" ContentType="application/vnd.openxmlformats-officedocument.drawingml.chart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notesSlides/notesSlide5.xml" ContentType="application/vnd.openxmlformats-officedocument.presentationml.notesSlide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0" r:id="rId2"/>
    <p:sldId id="338" r:id="rId3"/>
    <p:sldId id="371" r:id="rId4"/>
    <p:sldId id="342" r:id="rId5"/>
    <p:sldId id="306" r:id="rId6"/>
    <p:sldId id="341" r:id="rId7"/>
    <p:sldId id="307" r:id="rId8"/>
    <p:sldId id="359" r:id="rId9"/>
    <p:sldId id="361" r:id="rId10"/>
    <p:sldId id="345" r:id="rId11"/>
    <p:sldId id="367" r:id="rId12"/>
    <p:sldId id="347" r:id="rId13"/>
    <p:sldId id="349" r:id="rId14"/>
    <p:sldId id="368" r:id="rId15"/>
    <p:sldId id="350" r:id="rId16"/>
    <p:sldId id="372" r:id="rId17"/>
    <p:sldId id="366" r:id="rId18"/>
    <p:sldId id="369" r:id="rId19"/>
    <p:sldId id="360" r:id="rId20"/>
    <p:sldId id="370" r:id="rId21"/>
    <p:sldId id="358" r:id="rId22"/>
    <p:sldId id="343" r:id="rId23"/>
    <p:sldId id="355" r:id="rId24"/>
    <p:sldId id="357" r:id="rId25"/>
    <p:sldId id="298" r:id="rId26"/>
  </p:sldIdLst>
  <p:sldSz cx="9906000" cy="6858000" type="A4"/>
  <p:notesSz cx="6735763" cy="9799638"/>
  <p:custDataLst>
    <p:tags r:id="rId2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E39"/>
    <a:srgbClr val="CCDAEC"/>
    <a:srgbClr val="2C69B2"/>
    <a:srgbClr val="E9EFF7"/>
    <a:srgbClr val="265A9A"/>
    <a:srgbClr val="3A66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25917" autoAdjust="0"/>
  </p:normalViewPr>
  <p:slideViewPr>
    <p:cSldViewPr snapToGrid="0">
      <p:cViewPr>
        <p:scale>
          <a:sx n="75" d="100"/>
          <a:sy n="75" d="100"/>
        </p:scale>
        <p:origin x="-1104" y="-72"/>
      </p:cViewPr>
      <p:guideLst>
        <p:guide orient="horz" pos="1979"/>
        <p:guide orient="horz" pos="1117"/>
        <p:guide orient="horz" pos="2886"/>
        <p:guide/>
        <p:guide pos="1351"/>
        <p:guide pos="36"/>
        <p:guide pos="3347"/>
        <p:guide pos="60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-3036" y="-114"/>
      </p:cViewPr>
      <p:guideLst>
        <p:guide orient="horz" pos="308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C6C9C"/>
            </a:solidFill>
          </c:spPr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0531"/>
          </a:xfrm>
          <a:prstGeom prst="rect">
            <a:avLst/>
          </a:prstGeom>
        </p:spPr>
        <p:txBody>
          <a:bodyPr vert="horz" lIns="90405" tIns="45202" rIns="90405" bIns="452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7" y="0"/>
            <a:ext cx="2919565" cy="490531"/>
          </a:xfrm>
          <a:prstGeom prst="rect">
            <a:avLst/>
          </a:prstGeom>
        </p:spPr>
        <p:txBody>
          <a:bodyPr vert="horz" lIns="90405" tIns="45202" rIns="90405" bIns="452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3AEDDA-7C74-4E21-8B42-10364EE759F0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07542"/>
            <a:ext cx="2919565" cy="490530"/>
          </a:xfrm>
          <a:prstGeom prst="rect">
            <a:avLst/>
          </a:prstGeom>
        </p:spPr>
        <p:txBody>
          <a:bodyPr vert="horz" lIns="90405" tIns="45202" rIns="90405" bIns="452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7" y="9307542"/>
            <a:ext cx="2919565" cy="490530"/>
          </a:xfrm>
          <a:prstGeom prst="rect">
            <a:avLst/>
          </a:prstGeom>
        </p:spPr>
        <p:txBody>
          <a:bodyPr vert="horz" lIns="90405" tIns="45202" rIns="90405" bIns="452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1F814E-D397-4EC8-8307-D689ED81F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5303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0531"/>
          </a:xfrm>
          <a:prstGeom prst="rect">
            <a:avLst/>
          </a:prstGeom>
        </p:spPr>
        <p:txBody>
          <a:bodyPr vert="horz" lIns="90405" tIns="45202" rIns="90405" bIns="452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7" y="0"/>
            <a:ext cx="2919565" cy="490531"/>
          </a:xfrm>
          <a:prstGeom prst="rect">
            <a:avLst/>
          </a:prstGeom>
        </p:spPr>
        <p:txBody>
          <a:bodyPr vert="horz" lIns="90405" tIns="45202" rIns="90405" bIns="452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2AE617-69B9-4211-95FD-1D59E6B81B6C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33425"/>
            <a:ext cx="5310187" cy="367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5" tIns="45202" rIns="90405" bIns="4520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3" y="4654554"/>
            <a:ext cx="5389240" cy="4410072"/>
          </a:xfrm>
          <a:prstGeom prst="rect">
            <a:avLst/>
          </a:prstGeom>
        </p:spPr>
        <p:txBody>
          <a:bodyPr vert="horz" lIns="90405" tIns="45202" rIns="90405" bIns="4520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07542"/>
            <a:ext cx="2919565" cy="490530"/>
          </a:xfrm>
          <a:prstGeom prst="rect">
            <a:avLst/>
          </a:prstGeom>
        </p:spPr>
        <p:txBody>
          <a:bodyPr vert="horz" lIns="90405" tIns="45202" rIns="90405" bIns="452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7" y="9307542"/>
            <a:ext cx="2919565" cy="490530"/>
          </a:xfrm>
          <a:prstGeom prst="rect">
            <a:avLst/>
          </a:prstGeom>
        </p:spPr>
        <p:txBody>
          <a:bodyPr vert="horz" lIns="90405" tIns="45202" rIns="90405" bIns="452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65B010-8CEA-4BE4-9956-32DB7AC6E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39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7" y="4654829"/>
            <a:ext cx="5388610" cy="44098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18A3-B2FE-4549-A0B8-38C3997CB4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577" y="4654829"/>
            <a:ext cx="5388610" cy="44098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18A3-B2FE-4549-A0B8-38C3997CB42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7667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1731C-6CD4-4E9F-9112-8CCA51DF33FE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91B39-DF1E-4D57-8FEA-9BA953E4744F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91B39-DF1E-4D57-8FEA-9BA953E4744F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91B39-DF1E-4D57-8FEA-9BA953E4744F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806972" y="363588"/>
            <a:ext cx="5738455" cy="47015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Уникальность идеи, ее особенности и актуальность.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60CDD-3BF2-4973-8C3F-009796B74B2F}" type="slidenum">
              <a:rPr lang="ru-RU" altLang="ru-RU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 smtClean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8.xml"/><Relationship Id="rId7" Type="http://schemas.openxmlformats.org/officeDocument/2006/relationships/oleObject" Target="../embeddings/oleObject2.bin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10" Type="http://schemas.openxmlformats.org/officeDocument/2006/relationships/image" Target="../media/image3.jpeg"/><Relationship Id="rId4" Type="http://schemas.openxmlformats.org/officeDocument/2006/relationships/tags" Target="../tags/tag9.xml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tif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3.xml"/><Relationship Id="rId7" Type="http://schemas.openxmlformats.org/officeDocument/2006/relationships/oleObject" Target="../embeddings/oleObject20.bin"/><Relationship Id="rId2" Type="http://schemas.openxmlformats.org/officeDocument/2006/relationships/tags" Target="../tags/tag42.xml"/><Relationship Id="rId1" Type="http://schemas.openxmlformats.org/officeDocument/2006/relationships/vmlDrawing" Target="../drawings/vmlDrawing1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7.xml"/><Relationship Id="rId7" Type="http://schemas.openxmlformats.org/officeDocument/2006/relationships/oleObject" Target="../embeddings/oleObject21.bin"/><Relationship Id="rId2" Type="http://schemas.openxmlformats.org/officeDocument/2006/relationships/tags" Target="../tags/tag46.xml"/><Relationship Id="rId1" Type="http://schemas.openxmlformats.org/officeDocument/2006/relationships/vmlDrawing" Target="../drawings/vmlDrawing1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1.xml"/><Relationship Id="rId7" Type="http://schemas.openxmlformats.org/officeDocument/2006/relationships/oleObject" Target="../embeddings/oleObject22.bin"/><Relationship Id="rId2" Type="http://schemas.openxmlformats.org/officeDocument/2006/relationships/tags" Target="../tags/tag50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12.xml"/><Relationship Id="rId7" Type="http://schemas.openxmlformats.org/officeDocument/2006/relationships/oleObject" Target="../embeddings/oleObject4.bin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16.xml"/><Relationship Id="rId7" Type="http://schemas.openxmlformats.org/officeDocument/2006/relationships/oleObject" Target="../embeddings/oleObject6.bin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20.xml"/><Relationship Id="rId7" Type="http://schemas.openxmlformats.org/officeDocument/2006/relationships/oleObject" Target="../embeddings/oleObject8.bin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24.xml"/><Relationship Id="rId7" Type="http://schemas.openxmlformats.org/officeDocument/2006/relationships/oleObject" Target="../embeddings/oleObject10.bin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5.png"/><Relationship Id="rId2" Type="http://schemas.openxmlformats.org/officeDocument/2006/relationships/tags" Target="../tags/tag2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30.xml"/><Relationship Id="rId7" Type="http://schemas.openxmlformats.org/officeDocument/2006/relationships/oleObject" Target="../embeddings/oleObject14.bin"/><Relationship Id="rId2" Type="http://schemas.openxmlformats.org/officeDocument/2006/relationships/tags" Target="../tags/tag29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34.xml"/><Relationship Id="rId7" Type="http://schemas.openxmlformats.org/officeDocument/2006/relationships/oleObject" Target="../embeddings/oleObject16.bin"/><Relationship Id="rId2" Type="http://schemas.openxmlformats.org/officeDocument/2006/relationships/tags" Target="../tags/tag33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9.tiff"/><Relationship Id="rId2" Type="http://schemas.openxmlformats.org/officeDocument/2006/relationships/tags" Target="../tags/tag3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2168" name="think-cell Slide" r:id="rId7" imgW="360" imgH="360" progId="TCLayout.ActiveDocument.1">
              <p:embed/>
            </p:oleObj>
          </a:graphicData>
        </a:graphic>
      </p:graphicFrame>
      <p:graphicFrame>
        <p:nvGraphicFramePr>
          <p:cNvPr id="5" name="Объект 7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2169" name="think-cell Slide" r:id="rId8" imgW="360" imgH="360" progId="TCLayout.ActiveDocument.1">
              <p:embed/>
            </p:oleObj>
          </a:graphicData>
        </a:graphic>
      </p:graphicFrame>
      <p:pic>
        <p:nvPicPr>
          <p:cNvPr id="7" name="Picture 2" descr="C:\Users\Пользователь\Desktop\ЗАКИНУТЬ В БАЗУ\Logo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838" y="4978400"/>
            <a:ext cx="498951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 userDrawn="1">
            <p:custDataLst>
              <p:tags r:id="rId3"/>
            </p:custDataLst>
          </p:nvPr>
        </p:nvCxnSpPr>
        <p:spPr>
          <a:xfrm>
            <a:off x="584200" y="2147888"/>
            <a:ext cx="87376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>
            <p:custDataLst>
              <p:tags r:id="rId4"/>
            </p:custDataLst>
          </p:nvPr>
        </p:nvCxnSpPr>
        <p:spPr>
          <a:xfrm>
            <a:off x="603250" y="4787900"/>
            <a:ext cx="87376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738" y="2170767"/>
            <a:ext cx="8733747" cy="1470025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738" y="3684495"/>
            <a:ext cx="8733747" cy="98296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84200" y="6356350"/>
            <a:ext cx="23114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E3C6C9E-F8F2-4D57-8B6C-B5941544C419}" type="datetime1">
              <a:rPr lang="ru-RU" smtClean="0"/>
              <a:pPr>
                <a:defRPr/>
              </a:pPr>
              <a:t>24.03.2014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7" y="404664"/>
            <a:ext cx="1579563" cy="1433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/>
        </p:nvGraphicFramePr>
        <p:xfrm>
          <a:off x="0" y="0"/>
          <a:ext cx="144150" cy="139988"/>
        </p:xfrm>
        <a:graphic>
          <a:graphicData uri="http://schemas.openxmlformats.org/presentationml/2006/ole">
            <p:oleObj spid="_x0000_s94300" name="think-cell Slide" r:id="rId5" imgW="360" imgH="360" progId="TCLayout.ActiveDocument.1">
              <p:embed/>
            </p:oleObj>
          </a:graphicData>
        </a:graphic>
      </p:graphicFrame>
      <p:pic>
        <p:nvPicPr>
          <p:cNvPr id="65538" name="Picture 2" descr="D:\Поточные документы\ШБ\inside 2v4 шаблон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9"/>
            <a:ext cx="9906000" cy="6856601"/>
          </a:xfrm>
          <a:prstGeom prst="rect">
            <a:avLst/>
          </a:prstGeom>
          <a:noFill/>
        </p:spPr>
      </p:pic>
      <p:sp>
        <p:nvSpPr>
          <p:cNvPr id="3" name="Номер слайда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455874" y="6319769"/>
            <a:ext cx="653783" cy="321972"/>
          </a:xfrm>
          <a:prstGeom prst="rect">
            <a:avLst/>
          </a:prstGeom>
        </p:spPr>
        <p:txBody>
          <a:bodyPr vert="horz" lIns="82031" tIns="41015" rIns="82031" bIns="41015" rtlCol="0" anchor="ctr"/>
          <a:lstStyle>
            <a:lvl1pPr algn="ctr">
              <a:defRPr sz="1800" b="1">
                <a:solidFill>
                  <a:srgbClr val="4F81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B1F576-DD5C-4F17-ACD2-77027083FD90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0" y="0"/>
          <a:ext cx="171450" cy="158750"/>
        </p:xfrm>
        <a:graphic>
          <a:graphicData uri="http://schemas.openxmlformats.org/presentationml/2006/ole">
            <p:oleObj spid="_x0000_s169037" name="think-cell Slide" r:id="rId7" imgW="0" imgH="0" progId="TCLayout.ActiveDocument.1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rcRect l="5338" b="1413"/>
          <a:stretch>
            <a:fillRect/>
          </a:stretch>
        </p:blipFill>
        <p:spPr bwMode="auto">
          <a:xfrm>
            <a:off x="11113" y="0"/>
            <a:ext cx="9894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724775" y="6453188"/>
            <a:ext cx="206375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C0200EB8-E879-4198-8E95-5E5924D92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0" y="0"/>
          <a:ext cx="171450" cy="158750"/>
        </p:xfrm>
        <a:graphic>
          <a:graphicData uri="http://schemas.openxmlformats.org/presentationml/2006/ole">
            <p:oleObj spid="_x0000_s171085" name="think-cell Slide" r:id="rId7" imgW="0" imgH="0" progId="TCLayout.ActiveDocument.1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rcRect l="5338" b="1413"/>
          <a:stretch>
            <a:fillRect/>
          </a:stretch>
        </p:blipFill>
        <p:spPr bwMode="auto">
          <a:xfrm>
            <a:off x="11113" y="0"/>
            <a:ext cx="9894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724775" y="6453188"/>
            <a:ext cx="206375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C0200EB8-E879-4198-8E95-5E5924D92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0" y="0"/>
          <a:ext cx="171979" cy="158750"/>
        </p:xfrm>
        <a:graphic>
          <a:graphicData uri="http://schemas.openxmlformats.org/presentationml/2006/ole">
            <p:oleObj spid="_x0000_s194637" name="think-cell Slide" r:id="rId7" imgW="0" imgH="0" progId="TCLayout.ActiveDocument.1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rcRect l="5338" b="1413"/>
          <a:stretch>
            <a:fillRect/>
          </a:stretch>
        </p:blipFill>
        <p:spPr bwMode="auto">
          <a:xfrm>
            <a:off x="10319" y="0"/>
            <a:ext cx="9895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725304" y="6453188"/>
            <a:ext cx="2063750" cy="25241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042FC098-9954-46E2-9BAD-743AD669A4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3190" name="think-cell Slide" r:id="rId7" imgW="360" imgH="360" progId="TCLayout.ActiveDocument.1">
              <p:embed/>
            </p:oleObj>
          </a:graphicData>
        </a:graphic>
      </p:graphicFrame>
      <p:graphicFrame>
        <p:nvGraphicFramePr>
          <p:cNvPr id="5" name="Объект 7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3191" name="think-cell Slide" r:id="rId8" imgW="360" imgH="360" progId="TCLayout.ActiveDocument.1">
              <p:embed/>
            </p:oleObj>
          </a:graphicData>
        </a:graphic>
      </p:graphicFrame>
      <p:cxnSp>
        <p:nvCxnSpPr>
          <p:cNvPr id="6" name="Прямая соединительная линия 5"/>
          <p:cNvCxnSpPr/>
          <p:nvPr userDrawn="1">
            <p:custDataLst>
              <p:tags r:id="rId2"/>
            </p:custDataLst>
          </p:nvPr>
        </p:nvCxnSpPr>
        <p:spPr>
          <a:xfrm flipV="1">
            <a:off x="395288" y="2133600"/>
            <a:ext cx="9194800" cy="14288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>
            <p:custDataLst>
              <p:tags r:id="rId3"/>
            </p:custDataLst>
          </p:nvPr>
        </p:nvCxnSpPr>
        <p:spPr>
          <a:xfrm>
            <a:off x="400050" y="4733925"/>
            <a:ext cx="9190038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Пользователь\Desktop\ЗАКИНУТЬ В БАЗУ\Logo.PNG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988" y="2259013"/>
            <a:ext cx="3354387" cy="23495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71220" y="2170767"/>
            <a:ext cx="5762300" cy="1470025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1220" y="3684495"/>
            <a:ext cx="5762300" cy="98296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09575" y="4918075"/>
            <a:ext cx="23114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9E30C3C-225E-4899-8B0E-868A06B197CA}" type="datetime1">
              <a:rPr lang="ru-RU" smtClean="0"/>
              <a:pPr>
                <a:defRPr/>
              </a:pPr>
              <a:t>24.03.2014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4214" name="think-cell Slide" r:id="rId7" imgW="360" imgH="360" progId="TCLayout.ActiveDocument.1">
              <p:embed/>
            </p:oleObj>
          </a:graphicData>
        </a:graphic>
      </p:graphicFrame>
      <p:graphicFrame>
        <p:nvGraphicFramePr>
          <p:cNvPr id="4" name="Объект 7" hidden="1"/>
          <p:cNvGraphicFramePr>
            <a:graphicFrameLocks/>
          </p:cNvGraphicFramePr>
          <p:nvPr/>
        </p:nvGraphicFramePr>
        <p:xfrm>
          <a:off x="0" y="0"/>
          <a:ext cx="171450" cy="158750"/>
        </p:xfrm>
        <a:graphic>
          <a:graphicData uri="http://schemas.openxmlformats.org/presentationml/2006/ole">
            <p:oleObj spid="_x0000_s44215" name="think-cell Slide" r:id="rId8" imgW="360" imgH="360" progId="TCLayout.ActiveDocument.1">
              <p:embed/>
            </p:oleObj>
          </a:graphicData>
        </a:graphic>
      </p:graphicFrame>
      <p:pic>
        <p:nvPicPr>
          <p:cNvPr id="5" name="Picture 3" descr="D:\Поточные документы\ШБ\New\Без имени-2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19050"/>
            <a:ext cx="99377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71" y="-171400"/>
            <a:ext cx="9711529" cy="1143000"/>
          </a:xfrm>
        </p:spPr>
        <p:txBody>
          <a:bodyPr>
            <a:normAutofit/>
          </a:bodyPr>
          <a:lstStyle>
            <a:lvl1pPr algn="l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9213" y="6453188"/>
            <a:ext cx="1782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756C-7858-424E-A09D-C47493B6AA1B}" type="datetime1">
              <a:rPr lang="ru-RU" smtClean="0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1989138" y="6356350"/>
            <a:ext cx="6473825" cy="5016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10650" y="6356350"/>
            <a:ext cx="760413" cy="501650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9AEE6133-6F8A-46F6-88C3-DB8BC489D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5238" name="think-cell Slide" r:id="rId7" imgW="360" imgH="360" progId="TCLayout.ActiveDocument.1">
              <p:embed/>
            </p:oleObj>
          </a:graphicData>
        </a:graphic>
      </p:graphicFrame>
      <p:graphicFrame>
        <p:nvGraphicFramePr>
          <p:cNvPr id="4" name="Объект 7" hidden="1"/>
          <p:cNvGraphicFramePr>
            <a:graphicFrameLocks/>
          </p:cNvGraphicFramePr>
          <p:nvPr/>
        </p:nvGraphicFramePr>
        <p:xfrm>
          <a:off x="0" y="0"/>
          <a:ext cx="171450" cy="158750"/>
        </p:xfrm>
        <a:graphic>
          <a:graphicData uri="http://schemas.openxmlformats.org/presentationml/2006/ole">
            <p:oleObj spid="_x0000_s45239" name="think-cell Slide" r:id="rId8" imgW="360" imgH="360" progId="TCLayout.ActiveDocument.1">
              <p:embed/>
            </p:oleObj>
          </a:graphicData>
        </a:graphic>
      </p:graphicFrame>
      <p:pic>
        <p:nvPicPr>
          <p:cNvPr id="5" name="Picture 3" descr="D:\Поточные документы\ШБ\New\Без имени-2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19050"/>
            <a:ext cx="99377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71" y="-171400"/>
            <a:ext cx="9711529" cy="1143000"/>
          </a:xfrm>
        </p:spPr>
        <p:txBody>
          <a:bodyPr>
            <a:normAutofit/>
          </a:bodyPr>
          <a:lstStyle>
            <a:lvl1pPr algn="l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9213" y="6453188"/>
            <a:ext cx="1782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D1382-0B63-49EA-82D6-4351C9CDD515}" type="datetime1">
              <a:rPr lang="ru-RU" smtClean="0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1989138" y="6356350"/>
            <a:ext cx="6473825" cy="5016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10650" y="6356350"/>
            <a:ext cx="760413" cy="501650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E28AAD89-1E5B-47B5-BFE3-11FA87AB8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6262" name="think-cell Slide" r:id="rId7" imgW="360" imgH="360" progId="TCLayout.ActiveDocument.1">
              <p:embed/>
            </p:oleObj>
          </a:graphicData>
        </a:graphic>
      </p:graphicFrame>
      <p:graphicFrame>
        <p:nvGraphicFramePr>
          <p:cNvPr id="4" name="Объект 7" hidden="1"/>
          <p:cNvGraphicFramePr>
            <a:graphicFrameLocks noChangeAspect="1"/>
          </p:cNvGraphicFramePr>
          <p:nvPr/>
        </p:nvGraphicFramePr>
        <p:xfrm>
          <a:off x="0" y="0"/>
          <a:ext cx="171450" cy="158750"/>
        </p:xfrm>
        <a:graphic>
          <a:graphicData uri="http://schemas.openxmlformats.org/presentationml/2006/ole">
            <p:oleObj spid="_x0000_s46263" name="think-cell Slide" r:id="rId8" imgW="360" imgH="360" progId="TCLayout.ActiveDocument.1">
              <p:embed/>
            </p:oleObj>
          </a:graphicData>
        </a:graphic>
      </p:graphicFrame>
      <p:pic>
        <p:nvPicPr>
          <p:cNvPr id="5" name="Picture 2" descr="C:\Users\Пользователь\Desktop\ЗАКИНУТЬ В БАЗУ\Logo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113" y="2536825"/>
            <a:ext cx="2160587" cy="1512888"/>
          </a:xfrm>
          <a:prstGeom prst="rect">
            <a:avLst/>
          </a:prstGeom>
          <a:noFill/>
          <a:ln w="3175">
            <a:noFill/>
            <a:prstDash val="sysDot"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8071" y="2544068"/>
            <a:ext cx="6799432" cy="1506110"/>
          </a:xfrm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9213" y="6381750"/>
            <a:ext cx="1782762" cy="436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8F72-A917-4761-9668-3AA031756908}" type="datetime1">
              <a:rPr lang="ru-RU" smtClean="0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1989138" y="6356350"/>
            <a:ext cx="6473825" cy="5016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10650" y="6356350"/>
            <a:ext cx="760413" cy="501650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6AB1FE09-366F-4321-B987-5ECF13E2F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7286" name="think-cell Slide" r:id="rId5" imgW="360" imgH="360" progId="TCLayout.ActiveDocument.1">
              <p:embed/>
            </p:oleObj>
          </a:graphicData>
        </a:graphic>
      </p:graphicFrame>
      <p:graphicFrame>
        <p:nvGraphicFramePr>
          <p:cNvPr id="4" name="Объект 7" hidden="1"/>
          <p:cNvGraphicFramePr>
            <a:graphicFrameLocks/>
          </p:cNvGraphicFramePr>
          <p:nvPr/>
        </p:nvGraphicFramePr>
        <p:xfrm>
          <a:off x="0" y="0"/>
          <a:ext cx="171450" cy="158750"/>
        </p:xfrm>
        <a:graphic>
          <a:graphicData uri="http://schemas.openxmlformats.org/presentationml/2006/ole">
            <p:oleObj spid="_x0000_s47287" name="think-cell Slide" r:id="rId6" imgW="360" imgH="360" progId="TCLayout.ActiveDocument.1">
              <p:embed/>
            </p:oleObj>
          </a:graphicData>
        </a:graphic>
      </p:graphicFrame>
      <p:pic>
        <p:nvPicPr>
          <p:cNvPr id="5" name="Picture 3" descr="D:\Поточные документы\ШБ\New\Без имени-2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9050"/>
            <a:ext cx="99377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71" y="-171400"/>
            <a:ext cx="9711529" cy="1143000"/>
          </a:xfrm>
        </p:spPr>
        <p:txBody>
          <a:bodyPr>
            <a:normAutofit/>
          </a:bodyPr>
          <a:lstStyle>
            <a:lvl1pPr algn="l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010650" y="6356350"/>
            <a:ext cx="760413" cy="501650"/>
          </a:xfrm>
        </p:spPr>
        <p:txBody>
          <a:bodyPr/>
          <a:lstStyle>
            <a:lvl1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61B677-4C41-41F9-BFD8-07F3205739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8310" name="think-cell Slide" r:id="rId7" imgW="360" imgH="360" progId="TCLayout.ActiveDocument.1">
              <p:embed/>
            </p:oleObj>
          </a:graphicData>
        </a:graphic>
      </p:graphicFrame>
      <p:graphicFrame>
        <p:nvGraphicFramePr>
          <p:cNvPr id="3" name="AutoShape 123" hidden="1"/>
          <p:cNvGraphicFramePr>
            <a:graphicFrameLocks/>
          </p:cNvGraphicFramePr>
          <p:nvPr/>
        </p:nvGraphicFramePr>
        <p:xfrm>
          <a:off x="0" y="0"/>
          <a:ext cx="171450" cy="158750"/>
        </p:xfrm>
        <a:graphic>
          <a:graphicData uri="http://schemas.openxmlformats.org/presentationml/2006/ole">
            <p:oleObj spid="_x0000_s48311" name="think-cell Slide" r:id="rId8" imgW="0" imgH="0" progId="TCLayout.ActiveDocument.1">
              <p:embed/>
            </p:oleObj>
          </a:graphicData>
        </a:graphic>
      </p:graphicFrame>
      <p:pic>
        <p:nvPicPr>
          <p:cNvPr id="4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rcRect l="5338" b="1413"/>
          <a:stretch>
            <a:fillRect/>
          </a:stretch>
        </p:blipFill>
        <p:spPr bwMode="auto">
          <a:xfrm>
            <a:off x="11113" y="0"/>
            <a:ext cx="9894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5E498-56DC-4108-8E88-788B39450594}" type="datetime1">
              <a:rPr lang="ru-RU" smtClean="0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724775" y="6453188"/>
            <a:ext cx="206375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EDD748EB-1D38-475E-B793-3A2EF8DEC5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9334" name="think-cell Slide" r:id="rId7" imgW="360" imgH="360" progId="TCLayout.ActiveDocument.1">
              <p:embed/>
            </p:oleObj>
          </a:graphicData>
        </a:graphic>
      </p:graphicFrame>
      <p:graphicFrame>
        <p:nvGraphicFramePr>
          <p:cNvPr id="3" name="AutoShape 123" hidden="1"/>
          <p:cNvGraphicFramePr>
            <a:graphicFrameLocks/>
          </p:cNvGraphicFramePr>
          <p:nvPr/>
        </p:nvGraphicFramePr>
        <p:xfrm>
          <a:off x="0" y="0"/>
          <a:ext cx="171450" cy="158750"/>
        </p:xfrm>
        <a:graphic>
          <a:graphicData uri="http://schemas.openxmlformats.org/presentationml/2006/ole">
            <p:oleObj spid="_x0000_s49335" name="think-cell Slide" r:id="rId8" imgW="0" imgH="0" progId="TCLayout.ActiveDocument.1">
              <p:embed/>
            </p:oleObj>
          </a:graphicData>
        </a:graphic>
      </p:graphicFrame>
      <p:pic>
        <p:nvPicPr>
          <p:cNvPr id="4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13" y="0"/>
            <a:ext cx="9894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7D02-A8FF-4FE6-8099-1282D0399855}" type="datetime1">
              <a:rPr lang="ru-RU" smtClean="0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724775" y="6453188"/>
            <a:ext cx="206375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D3D1DE91-BAC0-44D5-A788-5A7B45A982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/>
        </p:nvGraphicFramePr>
        <p:xfrm>
          <a:off x="0" y="0"/>
          <a:ext cx="144150" cy="139988"/>
        </p:xfrm>
        <a:graphic>
          <a:graphicData uri="http://schemas.openxmlformats.org/presentationml/2006/ole">
            <p:oleObj spid="_x0000_s90204" name="think-cell Slide" r:id="rId6" imgW="360" imgH="360" progId="TCLayout.ActiveDocument.1">
              <p:embed/>
            </p:oleObj>
          </a:graphicData>
        </a:graphic>
      </p:graphicFrame>
      <p:pic>
        <p:nvPicPr>
          <p:cNvPr id="65538" name="Picture 2" descr="D:\Поточные документы\ШБ\inside 2v4 шаблон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99"/>
            <a:ext cx="9906000" cy="6856601"/>
          </a:xfrm>
          <a:prstGeom prst="rect">
            <a:avLst/>
          </a:prstGeom>
          <a:noFill/>
        </p:spPr>
      </p:pic>
      <p:sp>
        <p:nvSpPr>
          <p:cNvPr id="3" name="Номер слайда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455874" y="6319769"/>
            <a:ext cx="653783" cy="321972"/>
          </a:xfrm>
          <a:prstGeom prst="rect">
            <a:avLst/>
          </a:prstGeom>
        </p:spPr>
        <p:txBody>
          <a:bodyPr vert="horz" lIns="82031" tIns="41015" rIns="82031" bIns="41015" rtlCol="0" anchor="ctr"/>
          <a:lstStyle>
            <a:lvl1pPr algn="ctr">
              <a:defRPr sz="1800" b="1">
                <a:solidFill>
                  <a:srgbClr val="4F81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B1F576-DD5C-4F17-ACD2-77027083FD9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571249" y="380767"/>
            <a:ext cx="6300813" cy="508156"/>
          </a:xfrm>
          <a:prstGeom prst="rect">
            <a:avLst/>
          </a:prstGeom>
        </p:spPr>
        <p:txBody>
          <a:bodyPr anchor="ctr"/>
          <a:lstStyle>
            <a:lvl1pPr algn="l">
              <a:defRPr lang="uk-UA" sz="220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+mn-ea"/>
                <a:cs typeface="Arial" pitchFamily="34" charset="0"/>
                <a:sym typeface="Arial"/>
              </a:defRPr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17" name="think-cell Slide" r:id="rId21" imgW="360" imgH="360" progId="TCLayout.ActiveDocument.1">
              <p:embed/>
            </p:oleObj>
          </a:graphicData>
        </a:graphic>
      </p:graphicFrame>
      <p:sp>
        <p:nvSpPr>
          <p:cNvPr id="1027" name="Заголовок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DECACC-DA0A-4784-B901-FCAF357E4846}" type="datetime1">
              <a:rPr lang="ru-RU" smtClean="0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ACD44-54CB-4F4D-B17A-AC5B30CA0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8" r:id="rId9"/>
    <p:sldLayoutId id="2147483929" r:id="rId10"/>
    <p:sldLayoutId id="2147483930" r:id="rId11"/>
    <p:sldLayoutId id="2147483931" r:id="rId12"/>
    <p:sldLayoutId id="214748393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3" Type="http://schemas.openxmlformats.org/officeDocument/2006/relationships/tags" Target="../tags/tag133.xml"/><Relationship Id="rId21" Type="http://schemas.openxmlformats.org/officeDocument/2006/relationships/oleObject" Target="../embeddings/oleObject30.bin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notesSlide" Target="../notesSlides/notesSlide4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image" Target="../media/image32.jpeg"/><Relationship Id="rId10" Type="http://schemas.openxmlformats.org/officeDocument/2006/relationships/tags" Target="../tags/tag140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slideLayout" Target="../slideLayouts/slideLayout8.xml"/><Relationship Id="rId18" Type="http://schemas.openxmlformats.org/officeDocument/2006/relationships/image" Target="../media/image34.jpeg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image" Target="../media/image33.jpeg"/><Relationship Id="rId2" Type="http://schemas.openxmlformats.org/officeDocument/2006/relationships/tags" Target="../tags/tag149.xml"/><Relationship Id="rId16" Type="http://schemas.openxmlformats.org/officeDocument/2006/relationships/image" Target="../media/image32.jpeg"/><Relationship Id="rId1" Type="http://schemas.openxmlformats.org/officeDocument/2006/relationships/vmlDrawing" Target="../drawings/vmlDrawing22.v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image" Target="../media/image31.jpeg"/><Relationship Id="rId10" Type="http://schemas.openxmlformats.org/officeDocument/2006/relationships/tags" Target="../tags/tag157.xml"/><Relationship Id="rId19" Type="http://schemas.openxmlformats.org/officeDocument/2006/relationships/image" Target="../media/image35.jpe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tags" Target="../tags/tag184.xml"/><Relationship Id="rId39" Type="http://schemas.openxmlformats.org/officeDocument/2006/relationships/tags" Target="../tags/tag197.xml"/><Relationship Id="rId21" Type="http://schemas.openxmlformats.org/officeDocument/2006/relationships/tags" Target="../tags/tag179.xml"/><Relationship Id="rId34" Type="http://schemas.openxmlformats.org/officeDocument/2006/relationships/tags" Target="../tags/tag192.xml"/><Relationship Id="rId42" Type="http://schemas.openxmlformats.org/officeDocument/2006/relationships/tags" Target="../tags/tag200.xml"/><Relationship Id="rId47" Type="http://schemas.openxmlformats.org/officeDocument/2006/relationships/tags" Target="../tags/tag205.xml"/><Relationship Id="rId50" Type="http://schemas.openxmlformats.org/officeDocument/2006/relationships/tags" Target="../tags/tag208.xml"/><Relationship Id="rId55" Type="http://schemas.openxmlformats.org/officeDocument/2006/relationships/tags" Target="../tags/tag213.xml"/><Relationship Id="rId63" Type="http://schemas.openxmlformats.org/officeDocument/2006/relationships/image" Target="../media/image38.png"/><Relationship Id="rId7" Type="http://schemas.openxmlformats.org/officeDocument/2006/relationships/tags" Target="../tags/tag165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tags" Target="../tags/tag178.xml"/><Relationship Id="rId29" Type="http://schemas.openxmlformats.org/officeDocument/2006/relationships/tags" Target="../tags/tag187.xml"/><Relationship Id="rId41" Type="http://schemas.openxmlformats.org/officeDocument/2006/relationships/tags" Target="../tags/tag199.xml"/><Relationship Id="rId54" Type="http://schemas.openxmlformats.org/officeDocument/2006/relationships/tags" Target="../tags/tag212.xml"/><Relationship Id="rId62" Type="http://schemas.openxmlformats.org/officeDocument/2006/relationships/oleObject" Target="../embeddings/oleObject32.bin"/><Relationship Id="rId1" Type="http://schemas.openxmlformats.org/officeDocument/2006/relationships/vmlDrawing" Target="../drawings/vmlDrawing23.v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tags" Target="../tags/tag182.xml"/><Relationship Id="rId32" Type="http://schemas.openxmlformats.org/officeDocument/2006/relationships/tags" Target="../tags/tag190.xml"/><Relationship Id="rId37" Type="http://schemas.openxmlformats.org/officeDocument/2006/relationships/tags" Target="../tags/tag195.xml"/><Relationship Id="rId40" Type="http://schemas.openxmlformats.org/officeDocument/2006/relationships/tags" Target="../tags/tag198.xml"/><Relationship Id="rId45" Type="http://schemas.openxmlformats.org/officeDocument/2006/relationships/tags" Target="../tags/tag203.xml"/><Relationship Id="rId53" Type="http://schemas.openxmlformats.org/officeDocument/2006/relationships/tags" Target="../tags/tag211.xml"/><Relationship Id="rId58" Type="http://schemas.openxmlformats.org/officeDocument/2006/relationships/tags" Target="../tags/tag216.xml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28" Type="http://schemas.openxmlformats.org/officeDocument/2006/relationships/tags" Target="../tags/tag186.xml"/><Relationship Id="rId36" Type="http://schemas.openxmlformats.org/officeDocument/2006/relationships/tags" Target="../tags/tag194.xml"/><Relationship Id="rId49" Type="http://schemas.openxmlformats.org/officeDocument/2006/relationships/tags" Target="../tags/tag207.xml"/><Relationship Id="rId57" Type="http://schemas.openxmlformats.org/officeDocument/2006/relationships/tags" Target="../tags/tag215.xml"/><Relationship Id="rId61" Type="http://schemas.openxmlformats.org/officeDocument/2006/relationships/notesSlide" Target="../notesSlides/notesSlide5.xml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31" Type="http://schemas.openxmlformats.org/officeDocument/2006/relationships/tags" Target="../tags/tag189.xml"/><Relationship Id="rId44" Type="http://schemas.openxmlformats.org/officeDocument/2006/relationships/tags" Target="../tags/tag202.xml"/><Relationship Id="rId52" Type="http://schemas.openxmlformats.org/officeDocument/2006/relationships/tags" Target="../tags/tag210.xml"/><Relationship Id="rId60" Type="http://schemas.openxmlformats.org/officeDocument/2006/relationships/slideLayout" Target="../slideLayouts/slideLayout3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tags" Target="../tags/tag180.xml"/><Relationship Id="rId27" Type="http://schemas.openxmlformats.org/officeDocument/2006/relationships/tags" Target="../tags/tag185.xml"/><Relationship Id="rId30" Type="http://schemas.openxmlformats.org/officeDocument/2006/relationships/tags" Target="../tags/tag188.xml"/><Relationship Id="rId35" Type="http://schemas.openxmlformats.org/officeDocument/2006/relationships/tags" Target="../tags/tag193.xml"/><Relationship Id="rId43" Type="http://schemas.openxmlformats.org/officeDocument/2006/relationships/tags" Target="../tags/tag201.xml"/><Relationship Id="rId48" Type="http://schemas.openxmlformats.org/officeDocument/2006/relationships/tags" Target="../tags/tag206.xml"/><Relationship Id="rId56" Type="http://schemas.openxmlformats.org/officeDocument/2006/relationships/tags" Target="../tags/tag214.xml"/><Relationship Id="rId64" Type="http://schemas.openxmlformats.org/officeDocument/2006/relationships/image" Target="../media/image35.jpeg"/><Relationship Id="rId8" Type="http://schemas.openxmlformats.org/officeDocument/2006/relationships/tags" Target="../tags/tag166.xml"/><Relationship Id="rId51" Type="http://schemas.openxmlformats.org/officeDocument/2006/relationships/tags" Target="../tags/tag209.xml"/><Relationship Id="rId3" Type="http://schemas.openxmlformats.org/officeDocument/2006/relationships/tags" Target="../tags/tag161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tags" Target="../tags/tag183.xml"/><Relationship Id="rId33" Type="http://schemas.openxmlformats.org/officeDocument/2006/relationships/tags" Target="../tags/tag191.xml"/><Relationship Id="rId38" Type="http://schemas.openxmlformats.org/officeDocument/2006/relationships/tags" Target="../tags/tag196.xml"/><Relationship Id="rId46" Type="http://schemas.openxmlformats.org/officeDocument/2006/relationships/tags" Target="../tags/tag204.xml"/><Relationship Id="rId59" Type="http://schemas.openxmlformats.org/officeDocument/2006/relationships/tags" Target="../tags/tag21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26" Type="http://schemas.openxmlformats.org/officeDocument/2006/relationships/tags" Target="../tags/tag242.xml"/><Relationship Id="rId39" Type="http://schemas.openxmlformats.org/officeDocument/2006/relationships/image" Target="../media/image40.png"/><Relationship Id="rId3" Type="http://schemas.openxmlformats.org/officeDocument/2006/relationships/tags" Target="../tags/tag219.xml"/><Relationship Id="rId21" Type="http://schemas.openxmlformats.org/officeDocument/2006/relationships/tags" Target="../tags/tag237.xml"/><Relationship Id="rId34" Type="http://schemas.openxmlformats.org/officeDocument/2006/relationships/slideLayout" Target="../slideLayouts/slideLayout3.xml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tags" Target="../tags/tag241.xml"/><Relationship Id="rId33" Type="http://schemas.openxmlformats.org/officeDocument/2006/relationships/tags" Target="../tags/tag249.xml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tags" Target="../tags/tag236.xml"/><Relationship Id="rId29" Type="http://schemas.openxmlformats.org/officeDocument/2006/relationships/tags" Target="../tags/tag245.xml"/><Relationship Id="rId41" Type="http://schemas.openxmlformats.org/officeDocument/2006/relationships/image" Target="../media/image42.png"/><Relationship Id="rId1" Type="http://schemas.openxmlformats.org/officeDocument/2006/relationships/vmlDrawing" Target="../drawings/vmlDrawing24.v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tags" Target="../tags/tag240.xml"/><Relationship Id="rId32" Type="http://schemas.openxmlformats.org/officeDocument/2006/relationships/tags" Target="../tags/tag248.xml"/><Relationship Id="rId37" Type="http://schemas.openxmlformats.org/officeDocument/2006/relationships/image" Target="../media/image35.jpe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tags" Target="../tags/tag239.xml"/><Relationship Id="rId28" Type="http://schemas.openxmlformats.org/officeDocument/2006/relationships/tags" Target="../tags/tag244.xml"/><Relationship Id="rId36" Type="http://schemas.openxmlformats.org/officeDocument/2006/relationships/oleObject" Target="../embeddings/oleObject33.bin"/><Relationship Id="rId49" Type="http://schemas.openxmlformats.org/officeDocument/2006/relationships/image" Target="../media/image50.png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31" Type="http://schemas.openxmlformats.org/officeDocument/2006/relationships/tags" Target="../tags/tag247.xml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tags" Target="../tags/tag238.xml"/><Relationship Id="rId27" Type="http://schemas.openxmlformats.org/officeDocument/2006/relationships/tags" Target="../tags/tag243.xml"/><Relationship Id="rId30" Type="http://schemas.openxmlformats.org/officeDocument/2006/relationships/tags" Target="../tags/tag246.xml"/><Relationship Id="rId35" Type="http://schemas.openxmlformats.org/officeDocument/2006/relationships/notesSlide" Target="../notesSlides/notesSlide6.xml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tags" Target="../tags/tag224.xml"/><Relationship Id="rId51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slideLayout" Target="../slideLayouts/slideLayout8.xml"/><Relationship Id="rId18" Type="http://schemas.openxmlformats.org/officeDocument/2006/relationships/image" Target="../media/image34.jpeg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image" Target="../media/image33.jpeg"/><Relationship Id="rId2" Type="http://schemas.openxmlformats.org/officeDocument/2006/relationships/tags" Target="../tags/tag250.xml"/><Relationship Id="rId16" Type="http://schemas.openxmlformats.org/officeDocument/2006/relationships/image" Target="../media/image32.jpeg"/><Relationship Id="rId1" Type="http://schemas.openxmlformats.org/officeDocument/2006/relationships/vmlDrawing" Target="../drawings/vmlDrawing25.v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5" Type="http://schemas.openxmlformats.org/officeDocument/2006/relationships/tags" Target="../tags/tag253.xml"/><Relationship Id="rId15" Type="http://schemas.openxmlformats.org/officeDocument/2006/relationships/image" Target="../media/image31.jpeg"/><Relationship Id="rId10" Type="http://schemas.openxmlformats.org/officeDocument/2006/relationships/tags" Target="../tags/tag258.xml"/><Relationship Id="rId19" Type="http://schemas.openxmlformats.org/officeDocument/2006/relationships/image" Target="../media/image35.jpeg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image" Target="../media/image54.jpeg"/><Relationship Id="rId3" Type="http://schemas.openxmlformats.org/officeDocument/2006/relationships/tags" Target="../tags/tag262.xml"/><Relationship Id="rId21" Type="http://schemas.openxmlformats.org/officeDocument/2006/relationships/image" Target="../media/image57.jpeg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image" Target="../media/image31.jpeg"/><Relationship Id="rId2" Type="http://schemas.openxmlformats.org/officeDocument/2006/relationships/tags" Target="../tags/tag261.xml"/><Relationship Id="rId16" Type="http://schemas.openxmlformats.org/officeDocument/2006/relationships/oleObject" Target="../embeddings/oleObject35.bin"/><Relationship Id="rId20" Type="http://schemas.openxmlformats.org/officeDocument/2006/relationships/image" Target="../media/image56.jpeg"/><Relationship Id="rId1" Type="http://schemas.openxmlformats.org/officeDocument/2006/relationships/vmlDrawing" Target="../drawings/vmlDrawing26.v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5" Type="http://schemas.openxmlformats.org/officeDocument/2006/relationships/tags" Target="../tags/tag264.xml"/><Relationship Id="rId15" Type="http://schemas.openxmlformats.org/officeDocument/2006/relationships/slideLayout" Target="../slideLayouts/slideLayout11.xml"/><Relationship Id="rId10" Type="http://schemas.openxmlformats.org/officeDocument/2006/relationships/tags" Target="../tags/tag269.xml"/><Relationship Id="rId19" Type="http://schemas.openxmlformats.org/officeDocument/2006/relationships/image" Target="../media/image55.jpe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0.png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slideLayout" Target="../slideLayouts/slideLayout8.xml"/><Relationship Id="rId18" Type="http://schemas.openxmlformats.org/officeDocument/2006/relationships/image" Target="../media/image34.jpeg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image" Target="../media/image33.jpeg"/><Relationship Id="rId2" Type="http://schemas.openxmlformats.org/officeDocument/2006/relationships/tags" Target="../tags/tag278.xml"/><Relationship Id="rId16" Type="http://schemas.openxmlformats.org/officeDocument/2006/relationships/image" Target="../media/image32.jpeg"/><Relationship Id="rId1" Type="http://schemas.openxmlformats.org/officeDocument/2006/relationships/vmlDrawing" Target="../drawings/vmlDrawing27.v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5" Type="http://schemas.openxmlformats.org/officeDocument/2006/relationships/tags" Target="../tags/tag281.xml"/><Relationship Id="rId15" Type="http://schemas.openxmlformats.org/officeDocument/2006/relationships/image" Target="../media/image31.jpeg"/><Relationship Id="rId10" Type="http://schemas.openxmlformats.org/officeDocument/2006/relationships/tags" Target="../tags/tag286.xml"/><Relationship Id="rId19" Type="http://schemas.openxmlformats.org/officeDocument/2006/relationships/image" Target="../media/image35.jpe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image" Target="../media/image33.jpeg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89.xml"/><Relationship Id="rId16" Type="http://schemas.openxmlformats.org/officeDocument/2006/relationships/image" Target="../media/image62.png"/><Relationship Id="rId1" Type="http://schemas.openxmlformats.org/officeDocument/2006/relationships/vmlDrawing" Target="../drawings/vmlDrawing28.v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5" Type="http://schemas.openxmlformats.org/officeDocument/2006/relationships/tags" Target="../tags/tag292.xml"/><Relationship Id="rId15" Type="http://schemas.openxmlformats.org/officeDocument/2006/relationships/image" Target="../media/image61.png"/><Relationship Id="rId10" Type="http://schemas.openxmlformats.org/officeDocument/2006/relationships/tags" Target="../tags/tag297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1.png"/><Relationship Id="rId2" Type="http://schemas.openxmlformats.org/officeDocument/2006/relationships/tags" Target="../tags/tag5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35.jpeg"/><Relationship Id="rId3" Type="http://schemas.openxmlformats.org/officeDocument/2006/relationships/tags" Target="../tags/tag300.xml"/><Relationship Id="rId7" Type="http://schemas.openxmlformats.org/officeDocument/2006/relationships/tags" Target="../tags/tag304.xml"/><Relationship Id="rId12" Type="http://schemas.openxmlformats.org/officeDocument/2006/relationships/slideLayout" Target="../slideLayouts/slideLayout8.xml"/><Relationship Id="rId17" Type="http://schemas.openxmlformats.org/officeDocument/2006/relationships/image" Target="../media/image34.jpeg"/><Relationship Id="rId2" Type="http://schemas.openxmlformats.org/officeDocument/2006/relationships/tags" Target="../tags/tag299.xml"/><Relationship Id="rId16" Type="http://schemas.openxmlformats.org/officeDocument/2006/relationships/image" Target="../media/image33.jpeg"/><Relationship Id="rId1" Type="http://schemas.openxmlformats.org/officeDocument/2006/relationships/vmlDrawing" Target="../drawings/vmlDrawing29.v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5" Type="http://schemas.openxmlformats.org/officeDocument/2006/relationships/tags" Target="../tags/tag302.xml"/><Relationship Id="rId15" Type="http://schemas.openxmlformats.org/officeDocument/2006/relationships/image" Target="../media/image32.jpeg"/><Relationship Id="rId10" Type="http://schemas.openxmlformats.org/officeDocument/2006/relationships/tags" Target="../tags/tag307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9.xml"/><Relationship Id="rId6" Type="http://schemas.openxmlformats.org/officeDocument/2006/relationships/image" Target="../media/image65.gif"/><Relationship Id="rId5" Type="http://schemas.openxmlformats.org/officeDocument/2006/relationships/image" Target="../media/image34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tags" Target="../tags/tag334.xml"/><Relationship Id="rId39" Type="http://schemas.openxmlformats.org/officeDocument/2006/relationships/tags" Target="../tags/tag347.xml"/><Relationship Id="rId21" Type="http://schemas.openxmlformats.org/officeDocument/2006/relationships/tags" Target="../tags/tag329.xml"/><Relationship Id="rId34" Type="http://schemas.openxmlformats.org/officeDocument/2006/relationships/tags" Target="../tags/tag342.xml"/><Relationship Id="rId42" Type="http://schemas.openxmlformats.org/officeDocument/2006/relationships/tags" Target="../tags/tag350.xml"/><Relationship Id="rId47" Type="http://schemas.openxmlformats.org/officeDocument/2006/relationships/tags" Target="../tags/tag355.xml"/><Relationship Id="rId50" Type="http://schemas.openxmlformats.org/officeDocument/2006/relationships/tags" Target="../tags/tag358.xml"/><Relationship Id="rId55" Type="http://schemas.openxmlformats.org/officeDocument/2006/relationships/tags" Target="../tags/tag363.xml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tags" Target="../tags/tag333.xml"/><Relationship Id="rId33" Type="http://schemas.openxmlformats.org/officeDocument/2006/relationships/tags" Target="../tags/tag341.xml"/><Relationship Id="rId38" Type="http://schemas.openxmlformats.org/officeDocument/2006/relationships/tags" Target="../tags/tag346.xml"/><Relationship Id="rId46" Type="http://schemas.openxmlformats.org/officeDocument/2006/relationships/tags" Target="../tags/tag354.xml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tags" Target="../tags/tag328.xml"/><Relationship Id="rId29" Type="http://schemas.openxmlformats.org/officeDocument/2006/relationships/tags" Target="../tags/tag337.xml"/><Relationship Id="rId41" Type="http://schemas.openxmlformats.org/officeDocument/2006/relationships/tags" Target="../tags/tag349.xml"/><Relationship Id="rId54" Type="http://schemas.openxmlformats.org/officeDocument/2006/relationships/tags" Target="../tags/tag362.xml"/><Relationship Id="rId1" Type="http://schemas.openxmlformats.org/officeDocument/2006/relationships/vmlDrawing" Target="../drawings/vmlDrawing30.v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tags" Target="../tags/tag332.xml"/><Relationship Id="rId32" Type="http://schemas.openxmlformats.org/officeDocument/2006/relationships/tags" Target="../tags/tag340.xml"/><Relationship Id="rId37" Type="http://schemas.openxmlformats.org/officeDocument/2006/relationships/tags" Target="../tags/tag345.xml"/><Relationship Id="rId40" Type="http://schemas.openxmlformats.org/officeDocument/2006/relationships/tags" Target="../tags/tag348.xml"/><Relationship Id="rId45" Type="http://schemas.openxmlformats.org/officeDocument/2006/relationships/tags" Target="../tags/tag353.xml"/><Relationship Id="rId53" Type="http://schemas.openxmlformats.org/officeDocument/2006/relationships/tags" Target="../tags/tag361.xml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tags" Target="../tags/tag331.xml"/><Relationship Id="rId28" Type="http://schemas.openxmlformats.org/officeDocument/2006/relationships/tags" Target="../tags/tag336.xml"/><Relationship Id="rId36" Type="http://schemas.openxmlformats.org/officeDocument/2006/relationships/tags" Target="../tags/tag344.xml"/><Relationship Id="rId49" Type="http://schemas.openxmlformats.org/officeDocument/2006/relationships/tags" Target="../tags/tag357.xml"/><Relationship Id="rId57" Type="http://schemas.openxmlformats.org/officeDocument/2006/relationships/oleObject" Target="../embeddings/oleObject39.bin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tags" Target="../tags/tag339.xml"/><Relationship Id="rId44" Type="http://schemas.openxmlformats.org/officeDocument/2006/relationships/tags" Target="../tags/tag352.xml"/><Relationship Id="rId52" Type="http://schemas.openxmlformats.org/officeDocument/2006/relationships/tags" Target="../tags/tag360.xml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Relationship Id="rId27" Type="http://schemas.openxmlformats.org/officeDocument/2006/relationships/tags" Target="../tags/tag335.xml"/><Relationship Id="rId30" Type="http://schemas.openxmlformats.org/officeDocument/2006/relationships/tags" Target="../tags/tag338.xml"/><Relationship Id="rId35" Type="http://schemas.openxmlformats.org/officeDocument/2006/relationships/tags" Target="../tags/tag343.xml"/><Relationship Id="rId43" Type="http://schemas.openxmlformats.org/officeDocument/2006/relationships/tags" Target="../tags/tag351.xml"/><Relationship Id="rId48" Type="http://schemas.openxmlformats.org/officeDocument/2006/relationships/tags" Target="../tags/tag356.xml"/><Relationship Id="rId56" Type="http://schemas.openxmlformats.org/officeDocument/2006/relationships/slideLayout" Target="../slideLayouts/slideLayout8.xml"/><Relationship Id="rId8" Type="http://schemas.openxmlformats.org/officeDocument/2006/relationships/tags" Target="../tags/tag316.xml"/><Relationship Id="rId51" Type="http://schemas.openxmlformats.org/officeDocument/2006/relationships/tags" Target="../tags/tag359.xml"/><Relationship Id="rId3" Type="http://schemas.openxmlformats.org/officeDocument/2006/relationships/tags" Target="../tags/tag3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dia.dp.ua/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tags" Target="../tags/tag366.xml"/><Relationship Id="rId7" Type="http://schemas.openxmlformats.org/officeDocument/2006/relationships/image" Target="../media/image67.jpeg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68.xml"/><Relationship Id="rId10" Type="http://schemas.openxmlformats.org/officeDocument/2006/relationships/image" Target="../media/image70.jpeg"/><Relationship Id="rId4" Type="http://schemas.openxmlformats.org/officeDocument/2006/relationships/tags" Target="../tags/tag367.xml"/><Relationship Id="rId9" Type="http://schemas.openxmlformats.org/officeDocument/2006/relationships/image" Target="../media/image6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dia.dp.ua/" TargetMode="External"/><Relationship Id="rId2" Type="http://schemas.openxmlformats.org/officeDocument/2006/relationships/tags" Target="../tags/tag369.xml"/><Relationship Id="rId1" Type="http://schemas.openxmlformats.org/officeDocument/2006/relationships/vmlDrawing" Target="../drawings/vmlDrawing31.vml"/><Relationship Id="rId6" Type="http://schemas.openxmlformats.org/officeDocument/2006/relationships/hyperlink" Target="mailto:info@dia.dp.ua" TargetMode="External"/><Relationship Id="rId5" Type="http://schemas.openxmlformats.org/officeDocument/2006/relationships/oleObject" Target="../embeddings/oleObject40.bin"/><Relationship Id="rId4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4.jpeg"/><Relationship Id="rId2" Type="http://schemas.openxmlformats.org/officeDocument/2006/relationships/tags" Target="../tags/tag56.xml"/><Relationship Id="rId1" Type="http://schemas.openxmlformats.org/officeDocument/2006/relationships/vmlDrawing" Target="../drawings/vmlDrawing16.vml"/><Relationship Id="rId6" Type="http://schemas.openxmlformats.org/officeDocument/2006/relationships/tags" Target="../tags/tag60.xml"/><Relationship Id="rId11" Type="http://schemas.openxmlformats.org/officeDocument/2006/relationships/image" Target="../media/image13.jpeg"/><Relationship Id="rId5" Type="http://schemas.openxmlformats.org/officeDocument/2006/relationships/tags" Target="../tags/tag59.xml"/><Relationship Id="rId10" Type="http://schemas.openxmlformats.org/officeDocument/2006/relationships/image" Target="../media/image12.png"/><Relationship Id="rId4" Type="http://schemas.openxmlformats.org/officeDocument/2006/relationships/tags" Target="../tags/tag58.xml"/><Relationship Id="rId9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image" Target="../media/image17.jpe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image" Target="../media/image16.jpe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tags" Target="../tags/tag8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oleObject" Target="../embeddings/oleObject25.bin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9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29.jpeg"/><Relationship Id="rId5" Type="http://schemas.openxmlformats.org/officeDocument/2006/relationships/tags" Target="../tags/tag96.xml"/><Relationship Id="rId10" Type="http://schemas.openxmlformats.org/officeDocument/2006/relationships/image" Target="../media/image28.jpeg"/><Relationship Id="rId4" Type="http://schemas.openxmlformats.org/officeDocument/2006/relationships/tags" Target="../tags/tag95.xml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slideLayout" Target="../slideLayouts/slideLayout13.xml"/><Relationship Id="rId3" Type="http://schemas.openxmlformats.org/officeDocument/2006/relationships/tags" Target="../tags/tag99.xml"/><Relationship Id="rId21" Type="http://schemas.openxmlformats.org/officeDocument/2006/relationships/tags" Target="../tags/tag117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tags" Target="../tags/tag121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29" Type="http://schemas.openxmlformats.org/officeDocument/2006/relationships/chart" Target="../charts/chart1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tags" Target="../tags/tag120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oleObject" Target="../embeddings/oleObject28.bin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Relationship Id="rId27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5.jpe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slideLayout" Target="../slideLayouts/slideLayout8.xml"/><Relationship Id="rId17" Type="http://schemas.openxmlformats.org/officeDocument/2006/relationships/image" Target="../media/image34.jpeg"/><Relationship Id="rId2" Type="http://schemas.openxmlformats.org/officeDocument/2006/relationships/tags" Target="../tags/tag122.xml"/><Relationship Id="rId16" Type="http://schemas.openxmlformats.org/officeDocument/2006/relationships/image" Target="../media/image33.jpeg"/><Relationship Id="rId1" Type="http://schemas.openxmlformats.org/officeDocument/2006/relationships/vmlDrawing" Target="../drawings/vmlDrawing20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image" Target="../media/image32.jpeg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0512" y="2132856"/>
            <a:ext cx="8734425" cy="1854944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ДНЕПРОПЕТРОВСКОЕ РЕГИОНАЛЬНОЕ ИНВЕСТИЦИОННОЕ АГЕНТСТВО</a:t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ПЛАН РАБОТ НА 2014 год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93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 hidden="1"/>
          <p:cNvGraphicFramePr>
            <a:graphicFrameLocks noChangeAspect="1"/>
          </p:cNvGraphicFramePr>
          <p:nvPr/>
        </p:nvGraphicFramePr>
        <p:xfrm>
          <a:off x="0" y="0"/>
          <a:ext cx="144150" cy="139988"/>
        </p:xfrm>
        <a:graphic>
          <a:graphicData uri="http://schemas.openxmlformats.org/presentationml/2006/ole">
            <p:oleObj spid="_x0000_s164944" name="think-cell Slide" r:id="rId21" imgW="360" imgH="360" progId="TCLayout.ActiveDocument.1">
              <p:embed/>
            </p:oleObj>
          </a:graphicData>
        </a:graphic>
      </p:graphicFrame>
      <p:pic>
        <p:nvPicPr>
          <p:cNvPr id="2051" name="Picture 3" descr="C:\Users\elena.hodakovskaya\Desktop\map_2_полезные ископаемые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355739" y="2310839"/>
            <a:ext cx="6526620" cy="4070489"/>
          </a:xfrm>
          <a:prstGeom prst="rect">
            <a:avLst/>
          </a:prstGeom>
          <a:noFill/>
        </p:spPr>
      </p:pic>
      <p:sp>
        <p:nvSpPr>
          <p:cNvPr id="3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946" y="767859"/>
            <a:ext cx="9318054" cy="3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23" tIns="41011" rIns="82023" bIns="41011">
            <a:spAutoFit/>
          </a:bodyPr>
          <a:lstStyle/>
          <a:p>
            <a:pPr algn="r">
              <a:tabLst>
                <a:tab pos="379158" algn="l"/>
              </a:tabLst>
            </a:pPr>
            <a:r>
              <a:rPr lang="ru-RU" b="1" dirty="0" smtClean="0">
                <a:latin typeface="Arial"/>
                <a:cs typeface="Arial" pitchFamily="34" charset="0"/>
                <a:sym typeface="Arial"/>
              </a:rPr>
              <a:t>Приоритетные </a:t>
            </a:r>
            <a:r>
              <a:rPr lang="ru-RU" b="1" dirty="0">
                <a:latin typeface="Arial"/>
                <a:cs typeface="Arial" pitchFamily="34" charset="0"/>
                <a:sym typeface="Arial"/>
              </a:rPr>
              <a:t>инвестиционные площадки</a:t>
            </a:r>
          </a:p>
        </p:txBody>
      </p:sp>
      <p:sp>
        <p:nvSpPr>
          <p:cNvPr id="25" name="TextBox 24"/>
          <p:cNvSpPr txBox="1"/>
          <p:nvPr>
            <p:custDataLst>
              <p:tags r:id="rId4"/>
            </p:custDataLst>
          </p:nvPr>
        </p:nvSpPr>
        <p:spPr>
          <a:xfrm>
            <a:off x="344488" y="1092845"/>
            <a:ext cx="8484783" cy="743052"/>
          </a:xfrm>
          <a:prstGeom prst="rect">
            <a:avLst/>
          </a:prstGeom>
          <a:noFill/>
        </p:spPr>
        <p:txBody>
          <a:bodyPr wrap="square" lIns="95787" tIns="47893" rIns="95787" bIns="47893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Проанализировано 370 участков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определены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приоритетные инвестиционные площадки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под размещение пилотных ИП.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186253" indent="-186253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Овал 33"/>
          <p:cNvSpPr/>
          <p:nvPr>
            <p:custDataLst>
              <p:tags r:id="rId5"/>
            </p:custDataLst>
          </p:nvPr>
        </p:nvSpPr>
        <p:spPr>
          <a:xfrm>
            <a:off x="5601072" y="3861048"/>
            <a:ext cx="156000" cy="144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/>
          <p:nvPr>
            <p:custDataLst>
              <p:tags r:id="rId6"/>
            </p:custDataLst>
          </p:nvPr>
        </p:nvSpPr>
        <p:spPr>
          <a:xfrm>
            <a:off x="7024972" y="3719844"/>
            <a:ext cx="156000" cy="144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>
            <p:custDataLst>
              <p:tags r:id="rId7"/>
            </p:custDataLst>
          </p:nvPr>
        </p:nvSpPr>
        <p:spPr>
          <a:xfrm>
            <a:off x="4703235" y="3621783"/>
            <a:ext cx="1818954" cy="296776"/>
          </a:xfrm>
          <a:prstGeom prst="rect">
            <a:avLst/>
          </a:prstGeom>
          <a:noFill/>
        </p:spPr>
        <p:txBody>
          <a:bodyPr wrap="none" lIns="95787" tIns="47893" rIns="95787" bIns="47893" rtlCol="0">
            <a:spAutoFit/>
          </a:bodyPr>
          <a:lstStyle/>
          <a:p>
            <a:r>
              <a:rPr lang="ru-RU" sz="1300" b="1" i="1" dirty="0">
                <a:latin typeface="Arial" pitchFamily="34" charset="0"/>
                <a:cs typeface="Arial" pitchFamily="34" charset="0"/>
              </a:rPr>
              <a:t>г. Днепропетровск</a:t>
            </a:r>
          </a:p>
        </p:txBody>
      </p:sp>
      <p:sp>
        <p:nvSpPr>
          <p:cNvPr id="50" name="TextBox 49"/>
          <p:cNvSpPr txBox="1"/>
          <p:nvPr>
            <p:custDataLst>
              <p:tags r:id="rId8"/>
            </p:custDataLst>
          </p:nvPr>
        </p:nvSpPr>
        <p:spPr>
          <a:xfrm>
            <a:off x="6483234" y="3435216"/>
            <a:ext cx="1111966" cy="265999"/>
          </a:xfrm>
          <a:prstGeom prst="rect">
            <a:avLst/>
          </a:prstGeom>
          <a:noFill/>
        </p:spPr>
        <p:txBody>
          <a:bodyPr wrap="none" lIns="95787" tIns="47893" rIns="95787" bIns="47893" rtlCol="0">
            <a:spAutoFit/>
          </a:bodyPr>
          <a:lstStyle/>
          <a:p>
            <a:r>
              <a:rPr lang="ru-RU" sz="1100" b="1" i="1" dirty="0">
                <a:latin typeface="Arial" pitchFamily="34" charset="0"/>
                <a:cs typeface="Arial" pitchFamily="34" charset="0"/>
              </a:rPr>
              <a:t>г. Павлоград</a:t>
            </a:r>
          </a:p>
        </p:txBody>
      </p:sp>
      <p:sp>
        <p:nvSpPr>
          <p:cNvPr id="53" name="Прямоугольник 52"/>
          <p:cNvSpPr/>
          <p:nvPr>
            <p:custDataLst>
              <p:tags r:id="rId9"/>
            </p:custDataLst>
          </p:nvPr>
        </p:nvSpPr>
        <p:spPr>
          <a:xfrm>
            <a:off x="106326" y="1772816"/>
            <a:ext cx="3622538" cy="187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91" tIns="64591" rIns="64591" bIns="64591" rtlCol="0" anchor="t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Бывший полигон ЮМЗ 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(Павлогорадский район)</a:t>
            </a:r>
          </a:p>
          <a:p>
            <a:pPr algn="ctr"/>
            <a:endParaRPr lang="ru-RU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Площадь: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200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 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(расширение до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566 га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Данный участок рассматривается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компанией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Glas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Trösch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первый потенциальный Резидент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Овал 29"/>
          <p:cNvSpPr/>
          <p:nvPr>
            <p:custDataLst>
              <p:tags r:id="rId10"/>
            </p:custDataLst>
          </p:nvPr>
        </p:nvSpPr>
        <p:spPr>
          <a:xfrm>
            <a:off x="141288" y="1772816"/>
            <a:ext cx="288032" cy="2160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40" name="Соединительная линия уступом 39"/>
          <p:cNvCxnSpPr>
            <a:stCxn id="36" idx="6"/>
            <a:endCxn id="53" idx="2"/>
          </p:cNvCxnSpPr>
          <p:nvPr>
            <p:custDataLst>
              <p:tags r:id="rId11"/>
            </p:custDataLst>
          </p:nvPr>
        </p:nvCxnSpPr>
        <p:spPr>
          <a:xfrm flipH="1" flipV="1">
            <a:off x="1917595" y="3645024"/>
            <a:ext cx="5263377" cy="146820"/>
          </a:xfrm>
          <a:prstGeom prst="bentConnector4">
            <a:avLst>
              <a:gd name="adj1" fmla="val -4343"/>
              <a:gd name="adj2" fmla="val 74520"/>
            </a:avLst>
          </a:prstGeom>
          <a:ln w="190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>
            <p:custDataLst>
              <p:tags r:id="rId12"/>
            </p:custDataLst>
          </p:nvPr>
        </p:nvSpPr>
        <p:spPr>
          <a:xfrm>
            <a:off x="3078023" y="4689194"/>
            <a:ext cx="1158453" cy="265999"/>
          </a:xfrm>
          <a:prstGeom prst="rect">
            <a:avLst/>
          </a:prstGeom>
          <a:noFill/>
        </p:spPr>
        <p:txBody>
          <a:bodyPr wrap="none" lIns="95787" tIns="47893" rIns="95787" bIns="47893" rtlCol="0">
            <a:spAutoFit/>
          </a:bodyPr>
          <a:lstStyle/>
          <a:p>
            <a:r>
              <a:rPr lang="ru-RU" sz="1100" b="1" i="1" dirty="0">
                <a:latin typeface="Arial" pitchFamily="34" charset="0"/>
                <a:cs typeface="Arial" pitchFamily="34" charset="0"/>
              </a:rPr>
              <a:t>г. Кривой Рог</a:t>
            </a:r>
          </a:p>
        </p:txBody>
      </p:sp>
      <p:sp>
        <p:nvSpPr>
          <p:cNvPr id="23" name="Прямоугольник 22"/>
          <p:cNvSpPr/>
          <p:nvPr>
            <p:custDataLst>
              <p:tags r:id="rId13"/>
            </p:custDataLst>
          </p:nvPr>
        </p:nvSpPr>
        <p:spPr>
          <a:xfrm>
            <a:off x="6177136" y="4437112"/>
            <a:ext cx="3312368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91" tIns="64591" rIns="64591" bIns="64591" rtlCol="0" anchor="t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Октябрьский район 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(г. Кривой Рог)</a:t>
            </a:r>
          </a:p>
          <a:p>
            <a:pPr algn="ctr"/>
            <a:endParaRPr lang="ru-RU" sz="1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43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</a:t>
            </a:r>
          </a:p>
          <a:p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23"/>
          <p:cNvSpPr/>
          <p:nvPr>
            <p:custDataLst>
              <p:tags r:id="rId14"/>
            </p:custDataLst>
          </p:nvPr>
        </p:nvSpPr>
        <p:spPr>
          <a:xfrm>
            <a:off x="3232804" y="5006852"/>
            <a:ext cx="156000" cy="144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>
            <p:custDataLst>
              <p:tags r:id="rId15"/>
            </p:custDataLst>
          </p:nvPr>
        </p:nvSpPr>
        <p:spPr>
          <a:xfrm>
            <a:off x="6126336" y="4437112"/>
            <a:ext cx="288032" cy="2160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31" name="Соединительная линия уступом 39"/>
          <p:cNvCxnSpPr>
            <a:stCxn id="23" idx="1"/>
            <a:endCxn id="24" idx="4"/>
          </p:cNvCxnSpPr>
          <p:nvPr>
            <p:custDataLst>
              <p:tags r:id="rId16"/>
            </p:custDataLst>
          </p:nvPr>
        </p:nvCxnSpPr>
        <p:spPr>
          <a:xfrm rot="10800000">
            <a:off x="3310804" y="5150852"/>
            <a:ext cx="2866332" cy="42344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E28AAD89-1E5B-47B5-BFE3-11FA87AB826B}" type="slidenum">
              <a:rPr lang="ru-RU"/>
              <a:pPr/>
              <a:t>9</a:t>
            </a:fld>
            <a:endParaRPr lang="ru-RU"/>
          </a:p>
        </p:txBody>
      </p:sp>
      <p:sp>
        <p:nvSpPr>
          <p:cNvPr id="19" name="Text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37063" y="17660"/>
            <a:ext cx="7252272" cy="63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23" tIns="41011" rIns="82023" bIns="41011">
            <a:spAutoFit/>
          </a:bodyPr>
          <a:lstStyle>
            <a:defPPr>
              <a:defRPr lang="ru-RU"/>
            </a:defPPr>
            <a:lvl1pPr algn="r">
              <a:tabLst>
                <a:tab pos="379158" algn="l"/>
              </a:tabLst>
              <a:defRPr b="1">
                <a:latin typeface="Arial"/>
                <a:cs typeface="Arial" pitchFamily="34" charset="0"/>
              </a:defRPr>
            </a:lvl1pPr>
          </a:lstStyle>
          <a:p>
            <a:r>
              <a:rPr lang="ru-RU" altLang="zh-CN" dirty="0"/>
              <a:t>Создание индустриальных парков на территории днепропетровской области</a:t>
            </a:r>
            <a:endParaRPr lang="ru-RU" dirty="0"/>
          </a:p>
        </p:txBody>
      </p:sp>
      <p:pic>
        <p:nvPicPr>
          <p:cNvPr id="20" name="Picture 2" descr="http://stroyobzor.ua/assets/files/%D1%84%D0%BE%D1%82%D0%BE%20WWW/%D0%B8%D0%BD%D0%B4%D1%83%D1%81%D1%82%D1%80%D0%B8%D0%B0%D0%BB%D1%8C%D0%BD%D1%8B%D0%B9%20%D0%BF%D0%B0%D1%80%D0%BA.jp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 rotWithShape="1">
          <a:blip r:embed="rId23" cstate="print"/>
          <a:srcRect l="947" t="1427"/>
          <a:stretch/>
        </p:blipFill>
        <p:spPr bwMode="auto">
          <a:xfrm>
            <a:off x="0" y="-29443"/>
            <a:ext cx="1658659" cy="1089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Объект 41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23265" name="think-cell Slide" r:id="rId14" imgW="270" imgH="270" progId="TCLayout.ActiveDocument.1">
              <p:embed/>
            </p:oleObj>
          </a:graphicData>
        </a:graphic>
      </p:graphicFrame>
      <p:sp>
        <p:nvSpPr>
          <p:cNvPr id="39" name="Text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7063" y="662126"/>
            <a:ext cx="7252272" cy="63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индустриальных парков на территории днепропетровской области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20" name="Picture 4" descr="http://ccc.ulstu.ru/images/stories/February2014/cd4cc863629dffce1934c6f720f4bf4e_x1024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5" cstate="print"/>
          <a:srcRect t="15050"/>
          <a:stretch/>
        </p:blipFill>
        <p:spPr bwMode="auto">
          <a:xfrm>
            <a:off x="425374" y="2814218"/>
            <a:ext cx="1787816" cy="1162243"/>
          </a:xfrm>
          <a:prstGeom prst="rect">
            <a:avLst/>
          </a:prstGeom>
          <a:noFill/>
        </p:spPr>
      </p:pic>
      <p:sp>
        <p:nvSpPr>
          <p:cNvPr id="67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/>
        </p:spPr>
        <p:txBody>
          <a:bodyPr vert="horz" lIns="91440" tIns="45720" rIns="91440" bIns="45720" rtlCol="0" anchor="ctr"/>
          <a:lstStyle/>
          <a:p>
            <a:fld id="{4B523730-66F9-4633-B89A-A164FD6C5D85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10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>
            <p:custDataLst>
              <p:tags r:id="rId5"/>
            </p:custDataLst>
          </p:nvPr>
        </p:nvSpPr>
        <p:spPr>
          <a:xfrm>
            <a:off x="0" y="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Ключевые проекты 2014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18" name="Picture 2" descr="http://stroyobzor.ua/assets/files/%D1%84%D0%BE%D1%82%D0%BE%20WWW/%D0%B8%D0%BD%D0%B4%D1%83%D1%81%D1%82%D1%80%D0%B8%D0%B0%D0%BB%D1%8C%D0%BD%D1%8B%D0%B9%20%D0%BF%D0%B0%D1%80%D0%BA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6" cstate="print"/>
          <a:srcRect l="947" t="1427"/>
          <a:stretch/>
        </p:blipFill>
        <p:spPr bwMode="auto">
          <a:xfrm>
            <a:off x="433388" y="421480"/>
            <a:ext cx="1767756" cy="1161051"/>
          </a:xfrm>
          <a:prstGeom prst="rect">
            <a:avLst/>
          </a:prstGeom>
          <a:noFill/>
        </p:spPr>
      </p:pic>
      <p:pic>
        <p:nvPicPr>
          <p:cNvPr id="46" name="Picture 27" descr="http://www.realnest.com.ua/images/579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4488" y="4063381"/>
            <a:ext cx="1944216" cy="760405"/>
          </a:xfrm>
          <a:prstGeom prst="rect">
            <a:avLst/>
          </a:prstGeom>
          <a:noFill/>
        </p:spPr>
      </p:pic>
      <p:pic>
        <p:nvPicPr>
          <p:cNvPr id="137225" name="Picture 9" descr="http://www.glastroesch.ch/typo3temp/pics/d7054e0e64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6496" y="4941168"/>
            <a:ext cx="1800200" cy="1080120"/>
          </a:xfrm>
          <a:prstGeom prst="rect">
            <a:avLst/>
          </a:prstGeom>
          <a:noFill/>
        </p:spPr>
      </p:pic>
      <p:pic>
        <p:nvPicPr>
          <p:cNvPr id="10" name="Picture 12" descr="http://profidom.com.ua/images/news/musor_web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6496" y="1582919"/>
            <a:ext cx="1800200" cy="1107815"/>
          </a:xfrm>
          <a:prstGeom prst="rect">
            <a:avLst/>
          </a:prstGeom>
          <a:noFill/>
        </p:spPr>
      </p:pic>
      <p:sp>
        <p:nvSpPr>
          <p:cNvPr id="12" name="Text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7063" y="1826109"/>
            <a:ext cx="7172369" cy="63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Инвестиции в сферу обращения с твердыми бытовыми отходами </a:t>
            </a:r>
          </a:p>
        </p:txBody>
      </p:sp>
      <p:sp>
        <p:nvSpPr>
          <p:cNvPr id="14" name="Text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7063" y="3181847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регионального бизнес-инкубатора</a:t>
            </a:r>
          </a:p>
        </p:txBody>
      </p:sp>
      <p:sp>
        <p:nvSpPr>
          <p:cNvPr id="15" name="Text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37063" y="4244142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«доступное жилье</a:t>
            </a: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 на 2014 год</a:t>
            </a:r>
            <a:endParaRPr lang="ru-RU" altLang="zh-CN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57162" y="5022316"/>
            <a:ext cx="7332173" cy="9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Строительства завода по производству стеклопакетов компании </a:t>
            </a:r>
            <a:r>
              <a:rPr lang="ru-RU" altLang="zh-CN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Glas</a:t>
            </a: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zh-CN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Trösch</a:t>
            </a:r>
            <a:endParaRPr lang="ru-RU" altLang="zh-CN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2-я очередь</a:t>
            </a:r>
            <a:endParaRPr lang="ru-RU" altLang="zh-CN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216696" y="1556792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18547" y="2742988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01144" y="4011297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01144" y="4876040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96014" y="6129390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78595" y="385005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>
            <p:custDataLst>
              <p:tags r:id="rId11"/>
            </p:custDataLst>
          </p:nvPr>
        </p:nvSpPr>
        <p:spPr>
          <a:xfrm>
            <a:off x="-3265" y="385005"/>
            <a:ext cx="9906000" cy="1171788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12"/>
            </p:custDataLst>
          </p:nvPr>
        </p:nvSpPr>
        <p:spPr>
          <a:xfrm>
            <a:off x="0" y="2742988"/>
            <a:ext cx="9906000" cy="3400360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/>
        </p:nvGraphicFramePr>
        <p:xfrm>
          <a:off x="0" y="0"/>
          <a:ext cx="144150" cy="139988"/>
        </p:xfrm>
        <a:graphic>
          <a:graphicData uri="http://schemas.openxmlformats.org/presentationml/2006/ole">
            <p:oleObj spid="_x0000_s165968" name="think-cell Slide" r:id="rId62" imgW="360" imgH="360" progId="TCLayout.ActiveDocument.1">
              <p:embed/>
            </p:oleObj>
          </a:graphicData>
        </a:graphic>
      </p:graphicFrame>
      <p:sp>
        <p:nvSpPr>
          <p:cNvPr id="27" name="Номер слайда 2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9089131" y="6309444"/>
            <a:ext cx="760413" cy="501650"/>
          </a:xfrm>
        </p:spPr>
        <p:txBody>
          <a:bodyPr vert="horz" lIns="91440" tIns="45720" rIns="91440" bIns="45720" rtlCol="0" anchor="ctr"/>
          <a:lstStyle/>
          <a:p>
            <a:fld id="{9AEE6133-6F8A-46F6-88C3-DB8BC489D123}" type="slidenum">
              <a:rPr lang="ru-RU"/>
              <a:pPr/>
              <a:t>11</a:t>
            </a:fld>
            <a:endParaRPr lang="ru-RU"/>
          </a:p>
        </p:txBody>
      </p:sp>
      <p:pic>
        <p:nvPicPr>
          <p:cNvPr id="30" name="Picture 97" descr="C:\Documents and Settings\ADMIN\Рабочий стол\карта области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1090364" y="891629"/>
            <a:ext cx="80391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7564" y="5482679"/>
            <a:ext cx="79541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Широковский</a:t>
            </a:r>
          </a:p>
        </p:txBody>
      </p:sp>
      <p:sp>
        <p:nvSpPr>
          <p:cNvPr id="32" name="Text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85651" y="4485729"/>
            <a:ext cx="83388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Криворожский</a:t>
            </a:r>
          </a:p>
        </p:txBody>
      </p:sp>
      <p:sp>
        <p:nvSpPr>
          <p:cNvPr id="33" name="TextBox 5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76201" y="4858791"/>
            <a:ext cx="68800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Кривой Рог</a:t>
            </a:r>
          </a:p>
        </p:txBody>
      </p:sp>
      <p:sp>
        <p:nvSpPr>
          <p:cNvPr id="34" name="TextBox 5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73126" y="4423816"/>
            <a:ext cx="74411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Софиевский</a:t>
            </a:r>
          </a:p>
        </p:txBody>
      </p:sp>
      <p:sp>
        <p:nvSpPr>
          <p:cNvPr id="35" name="TextBox 5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3364" y="5577929"/>
            <a:ext cx="62388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Никополь</a:t>
            </a:r>
          </a:p>
        </p:txBody>
      </p:sp>
      <p:sp>
        <p:nvSpPr>
          <p:cNvPr id="36" name="TextBox 5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87451" y="5295354"/>
            <a:ext cx="84670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Орджоникидзе</a:t>
            </a:r>
          </a:p>
        </p:txBody>
      </p:sp>
      <p:sp>
        <p:nvSpPr>
          <p:cNvPr id="37" name="TextBox 5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90739" y="5374729"/>
            <a:ext cx="60946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Марганец</a:t>
            </a:r>
          </a:p>
        </p:txBody>
      </p:sp>
      <p:sp>
        <p:nvSpPr>
          <p:cNvPr id="38" name="TextBox 5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03364" y="4796879"/>
            <a:ext cx="82747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Никопольский</a:t>
            </a:r>
          </a:p>
        </p:txBody>
      </p:sp>
      <p:sp>
        <p:nvSpPr>
          <p:cNvPr id="39" name="TextBox 5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92389" y="5058816"/>
            <a:ext cx="76655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Томаковский</a:t>
            </a:r>
          </a:p>
        </p:txBody>
      </p:sp>
      <p:sp>
        <p:nvSpPr>
          <p:cNvPr id="40" name="TextBox 6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35189" y="4174579"/>
            <a:ext cx="78098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 dirty="0" err="1">
                <a:latin typeface="Arial"/>
                <a:cs typeface="Arial" charset="0"/>
                <a:sym typeface="Arial"/>
              </a:rPr>
              <a:t>Солонянский</a:t>
            </a:r>
            <a:endParaRPr lang="ru-RU" sz="700" b="1" dirty="0">
              <a:latin typeface="Arial"/>
              <a:cs typeface="Arial" charset="0"/>
              <a:sym typeface="Arial"/>
            </a:endParaRPr>
          </a:p>
        </p:txBody>
      </p:sp>
      <p:sp>
        <p:nvSpPr>
          <p:cNvPr id="41" name="TextBox 6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20714" y="5606504"/>
            <a:ext cx="8755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Апостоловский</a:t>
            </a:r>
          </a:p>
        </p:txBody>
      </p:sp>
      <p:sp>
        <p:nvSpPr>
          <p:cNvPr id="42" name="TextBox 6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49376" y="3750716"/>
            <a:ext cx="81785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Криничанский</a:t>
            </a:r>
          </a:p>
        </p:txBody>
      </p:sp>
      <p:sp>
        <p:nvSpPr>
          <p:cNvPr id="43" name="Text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58801" y="2615654"/>
            <a:ext cx="74571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 dirty="0" err="1">
                <a:latin typeface="Arial"/>
                <a:cs typeface="Arial" charset="0"/>
                <a:sym typeface="Arial"/>
              </a:rPr>
              <a:t>Пятихатский</a:t>
            </a:r>
            <a:endParaRPr lang="ru-RU" sz="700" b="1" dirty="0">
              <a:latin typeface="Arial"/>
              <a:cs typeface="Arial" charset="0"/>
              <a:sym typeface="Arial"/>
            </a:endParaRPr>
          </a:p>
        </p:txBody>
      </p:sp>
      <p:sp>
        <p:nvSpPr>
          <p:cNvPr id="60" name="TextBox 6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95301" y="3549104"/>
            <a:ext cx="8226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Желтые Воды</a:t>
            </a:r>
          </a:p>
        </p:txBody>
      </p:sp>
      <p:sp>
        <p:nvSpPr>
          <p:cNvPr id="61" name="TextBox 6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43201" y="3149054"/>
            <a:ext cx="92204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Днепропетровск</a:t>
            </a:r>
          </a:p>
        </p:txBody>
      </p:sp>
      <p:sp>
        <p:nvSpPr>
          <p:cNvPr id="62" name="TextBox 6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87451" y="2583904"/>
            <a:ext cx="10903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Верхнеднепровский</a:t>
            </a:r>
          </a:p>
        </p:txBody>
      </p:sp>
      <p:sp>
        <p:nvSpPr>
          <p:cNvPr id="63" name="TextBox 6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14451" y="2926804"/>
            <a:ext cx="76495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Вольногорск</a:t>
            </a:r>
          </a:p>
        </p:txBody>
      </p:sp>
      <p:sp>
        <p:nvSpPr>
          <p:cNvPr id="64" name="TextBox 6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03464" y="2334666"/>
            <a:ext cx="80823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Петриковский</a:t>
            </a:r>
          </a:p>
        </p:txBody>
      </p:sp>
      <p:sp>
        <p:nvSpPr>
          <p:cNvPr id="65" name="TextBox 6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81189" y="3237954"/>
            <a:ext cx="99097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Днепродзержинск</a:t>
            </a:r>
          </a:p>
        </p:txBody>
      </p:sp>
      <p:sp>
        <p:nvSpPr>
          <p:cNvPr id="66" name="TextBox 7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827339" y="3437979"/>
            <a:ext cx="10310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Днепропетровский</a:t>
            </a:r>
          </a:p>
        </p:txBody>
      </p:sp>
      <p:sp>
        <p:nvSpPr>
          <p:cNvPr id="67" name="TextBox 7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08414" y="3799929"/>
            <a:ext cx="98616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Синельниковский</a:t>
            </a:r>
          </a:p>
        </p:txBody>
      </p:sp>
      <p:sp>
        <p:nvSpPr>
          <p:cNvPr id="68" name="TextBox 7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86189" y="3376066"/>
            <a:ext cx="83708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Синельниково</a:t>
            </a:r>
          </a:p>
        </p:txBody>
      </p:sp>
      <p:sp>
        <p:nvSpPr>
          <p:cNvPr id="69" name="TextBox 7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65789" y="4360316"/>
            <a:ext cx="71526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Покровский</a:t>
            </a:r>
          </a:p>
        </p:txBody>
      </p:sp>
      <p:sp>
        <p:nvSpPr>
          <p:cNvPr id="70" name="TextBox 7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72051" y="3799929"/>
            <a:ext cx="87235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Васильковский</a:t>
            </a:r>
          </a:p>
        </p:txBody>
      </p:sp>
      <p:sp>
        <p:nvSpPr>
          <p:cNvPr id="71" name="TextBox 7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359526" y="3549104"/>
            <a:ext cx="68159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Межевской</a:t>
            </a:r>
          </a:p>
        </p:txBody>
      </p:sp>
      <p:sp>
        <p:nvSpPr>
          <p:cNvPr id="72" name="TextBox 7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791201" y="2969666"/>
            <a:ext cx="97975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Петропавловский</a:t>
            </a:r>
          </a:p>
        </p:txBody>
      </p:sp>
      <p:sp>
        <p:nvSpPr>
          <p:cNvPr id="73" name="TextBox 7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627689" y="3261766"/>
            <a:ext cx="88357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Першотравенск</a:t>
            </a:r>
          </a:p>
        </p:txBody>
      </p:sp>
      <p:sp>
        <p:nvSpPr>
          <p:cNvPr id="74" name="TextBox 7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87964" y="2802979"/>
            <a:ext cx="60144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Терновка</a:t>
            </a:r>
          </a:p>
        </p:txBody>
      </p:sp>
      <p:sp>
        <p:nvSpPr>
          <p:cNvPr id="75" name="TextBox 7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657726" y="2822029"/>
            <a:ext cx="6639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Павлоград</a:t>
            </a:r>
          </a:p>
        </p:txBody>
      </p:sp>
      <p:sp>
        <p:nvSpPr>
          <p:cNvPr id="76" name="TextBox 8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67226" y="2441029"/>
            <a:ext cx="867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Павлоградский</a:t>
            </a:r>
          </a:p>
        </p:txBody>
      </p:sp>
      <p:sp>
        <p:nvSpPr>
          <p:cNvPr id="77" name="TextBox 8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657726" y="2085429"/>
            <a:ext cx="69442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Юрьевский</a:t>
            </a:r>
          </a:p>
        </p:txBody>
      </p:sp>
      <p:sp>
        <p:nvSpPr>
          <p:cNvPr id="78" name="TextBox 8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60764" y="1742529"/>
            <a:ext cx="93968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Новомосковский</a:t>
            </a:r>
          </a:p>
        </p:txBody>
      </p:sp>
      <p:sp>
        <p:nvSpPr>
          <p:cNvPr id="79" name="TextBox 8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521076" y="2615654"/>
            <a:ext cx="83067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Новомосковск</a:t>
            </a:r>
          </a:p>
        </p:txBody>
      </p:sp>
      <p:sp>
        <p:nvSpPr>
          <p:cNvPr id="80" name="TextBox 84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944689" y="1804441"/>
            <a:ext cx="7697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Царичанский</a:t>
            </a:r>
          </a:p>
        </p:txBody>
      </p:sp>
      <p:sp>
        <p:nvSpPr>
          <p:cNvPr id="81" name="TextBox 8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701926" y="1555204"/>
            <a:ext cx="93326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Магдалиновский</a:t>
            </a:r>
          </a:p>
        </p:txBody>
      </p:sp>
      <p:sp>
        <p:nvSpPr>
          <p:cNvPr id="82" name="TextBox 87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081339" y="2117179"/>
            <a:ext cx="40908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700" b="1">
                <a:solidFill>
                  <a:schemeClr val="bg1"/>
                </a:solidFill>
                <a:latin typeface="Arial"/>
                <a:cs typeface="Arial" charset="0"/>
                <a:sym typeface="Arial"/>
              </a:rPr>
              <a:t>480,0</a:t>
            </a:r>
          </a:p>
        </p:txBody>
      </p:sp>
      <p:sp>
        <p:nvSpPr>
          <p:cNvPr id="83" name="Прямокутник 124"/>
          <p:cNvSpPr/>
          <p:nvPr>
            <p:custDataLst>
              <p:tags r:id="rId40"/>
            </p:custDataLst>
          </p:nvPr>
        </p:nvSpPr>
        <p:spPr bwMode="auto">
          <a:xfrm>
            <a:off x="3498601" y="2864891"/>
            <a:ext cx="254000" cy="682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4" name="Прямокутник 124"/>
          <p:cNvSpPr/>
          <p:nvPr>
            <p:custDataLst>
              <p:tags r:id="rId41"/>
            </p:custDataLst>
          </p:nvPr>
        </p:nvSpPr>
        <p:spPr bwMode="auto">
          <a:xfrm>
            <a:off x="4195514" y="5335041"/>
            <a:ext cx="252412" cy="666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5" name="Прямокутник 124"/>
          <p:cNvSpPr/>
          <p:nvPr>
            <p:custDataLst>
              <p:tags r:id="rId42"/>
            </p:custDataLst>
          </p:nvPr>
        </p:nvSpPr>
        <p:spPr bwMode="auto">
          <a:xfrm>
            <a:off x="7818189" y="3220491"/>
            <a:ext cx="254000" cy="682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6" name="TextBox 14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786439" y="3077616"/>
            <a:ext cx="315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/>
                <a:sym typeface="Arial"/>
              </a:rPr>
              <a:t>44,5</a:t>
            </a:r>
          </a:p>
        </p:txBody>
      </p:sp>
      <p:sp>
        <p:nvSpPr>
          <p:cNvPr id="87" name="Прямокутник 124"/>
          <p:cNvSpPr/>
          <p:nvPr>
            <p:custDataLst>
              <p:tags r:id="rId44"/>
            </p:custDataLst>
          </p:nvPr>
        </p:nvSpPr>
        <p:spPr bwMode="auto">
          <a:xfrm>
            <a:off x="7126039" y="3741191"/>
            <a:ext cx="287337" cy="69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8" name="TextBox 15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765551" y="1456779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 charset="0"/>
                <a:sym typeface="Arial"/>
              </a:rPr>
              <a:t> 49,1</a:t>
            </a:r>
          </a:p>
        </p:txBody>
      </p:sp>
      <p:sp>
        <p:nvSpPr>
          <p:cNvPr id="89" name="Прямокутник 107"/>
          <p:cNvSpPr/>
          <p:nvPr>
            <p:custDataLst>
              <p:tags r:id="rId46"/>
            </p:custDataLst>
          </p:nvPr>
        </p:nvSpPr>
        <p:spPr bwMode="auto">
          <a:xfrm>
            <a:off x="5821114" y="1601241"/>
            <a:ext cx="261937" cy="1254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0" name="Прямокутник 124"/>
          <p:cNvSpPr/>
          <p:nvPr>
            <p:custDataLst>
              <p:tags r:id="rId47"/>
            </p:custDataLst>
          </p:nvPr>
        </p:nvSpPr>
        <p:spPr bwMode="auto">
          <a:xfrm>
            <a:off x="2720726" y="2583904"/>
            <a:ext cx="252413" cy="666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1" name="TextBox 16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720726" y="2442616"/>
            <a:ext cx="3143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/>
                <a:sym typeface="Arial"/>
              </a:rPr>
              <a:t>73</a:t>
            </a:r>
          </a:p>
        </p:txBody>
      </p:sp>
      <p:sp>
        <p:nvSpPr>
          <p:cNvPr id="92" name="Прямокутник 76"/>
          <p:cNvSpPr/>
          <p:nvPr>
            <p:custDataLst>
              <p:tags r:id="rId49"/>
            </p:custDataLst>
          </p:nvPr>
        </p:nvSpPr>
        <p:spPr bwMode="auto">
          <a:xfrm>
            <a:off x="4111376" y="1737766"/>
            <a:ext cx="258763" cy="79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3" name="TextBox 138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686301" y="2231479"/>
            <a:ext cx="31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700" b="1">
                <a:latin typeface="Arial"/>
                <a:cs typeface="Arial"/>
                <a:sym typeface="Arial"/>
              </a:rPr>
              <a:t>н/д</a:t>
            </a:r>
          </a:p>
        </p:txBody>
      </p:sp>
      <p:grpSp>
        <p:nvGrpSpPr>
          <p:cNvPr id="2" name="Группа 16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5330774" y="4941168"/>
            <a:ext cx="4878810" cy="949702"/>
            <a:chOff x="6774282" y="832520"/>
            <a:chExt cx="2428090" cy="696423"/>
          </a:xfrm>
        </p:grpSpPr>
        <p:sp>
          <p:nvSpPr>
            <p:cNvPr id="95" name="TextBox 97"/>
            <p:cNvSpPr txBox="1">
              <a:spLocks noChangeArrowheads="1"/>
            </p:cNvSpPr>
            <p:nvPr/>
          </p:nvSpPr>
          <p:spPr bwMode="auto">
            <a:xfrm>
              <a:off x="6774282" y="834331"/>
              <a:ext cx="431800" cy="22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endParaRPr lang="ru-RU" sz="1400" b="1" dirty="0">
                <a:latin typeface="Arial"/>
                <a:cs typeface="Arial" charset="0"/>
                <a:sym typeface="Arial"/>
              </a:endParaRPr>
            </a:p>
          </p:txBody>
        </p:sp>
        <p:sp>
          <p:nvSpPr>
            <p:cNvPr id="96" name="Прямокутник 12"/>
            <p:cNvSpPr/>
            <p:nvPr/>
          </p:nvSpPr>
          <p:spPr bwMode="auto">
            <a:xfrm>
              <a:off x="6794942" y="1328974"/>
              <a:ext cx="290410" cy="14433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7" name="Прямокутник 17"/>
            <p:cNvSpPr/>
            <p:nvPr/>
          </p:nvSpPr>
          <p:spPr bwMode="auto">
            <a:xfrm>
              <a:off x="6794942" y="1170362"/>
              <a:ext cx="290410" cy="14433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8" name="Прямокутник 18"/>
            <p:cNvSpPr/>
            <p:nvPr/>
          </p:nvSpPr>
          <p:spPr bwMode="auto">
            <a:xfrm>
              <a:off x="6794942" y="1014923"/>
              <a:ext cx="290410" cy="1427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9" name="TextBox 1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114374" y="832520"/>
              <a:ext cx="1927455" cy="173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6213" indent="-177800" defTabSz="912813"/>
              <a:endParaRPr lang="ru-RU" sz="1400" baseline="30000" dirty="0">
                <a:latin typeface="Arial"/>
                <a:cs typeface="Arial" charset="0"/>
                <a:sym typeface="Arial"/>
              </a:endParaRPr>
            </a:p>
          </p:txBody>
        </p:sp>
        <p:sp>
          <p:nvSpPr>
            <p:cNvPr id="100" name="TextBox 12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114372" y="1303248"/>
              <a:ext cx="2029626" cy="225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6213" indent="-177800" defTabSz="912813"/>
              <a:r>
                <a:rPr lang="ru-RU" sz="1400">
                  <a:latin typeface="Arial"/>
                  <a:cs typeface="Arial" charset="0"/>
                  <a:sym typeface="Arial"/>
                </a:rPr>
                <a:t>Паспортизированные полигоны ТБО</a:t>
              </a:r>
            </a:p>
          </p:txBody>
        </p:sp>
        <p:sp>
          <p:nvSpPr>
            <p:cNvPr id="101" name="TextBox 12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114374" y="986061"/>
              <a:ext cx="2029626" cy="225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6213" indent="-177800" defTabSz="912813"/>
              <a:r>
                <a:rPr lang="ru-RU" sz="1400" dirty="0" smtClean="0">
                  <a:latin typeface="Arial"/>
                  <a:sym typeface="Arial"/>
                </a:rPr>
                <a:t>С</a:t>
              </a:r>
              <a:r>
                <a:rPr lang="ru-RU" sz="1400" dirty="0" smtClean="0">
                  <a:latin typeface="Arial"/>
                  <a:cs typeface="Arial" charset="0"/>
                  <a:sym typeface="Arial"/>
                </a:rPr>
                <a:t>тихийные свалки </a:t>
              </a:r>
              <a:r>
                <a:rPr lang="ru-RU" sz="1400" dirty="0">
                  <a:latin typeface="Arial"/>
                  <a:cs typeface="Arial" charset="0"/>
                  <a:sym typeface="Arial"/>
                </a:rPr>
                <a:t>мусора</a:t>
              </a:r>
            </a:p>
          </p:txBody>
        </p:sp>
        <p:sp>
          <p:nvSpPr>
            <p:cNvPr id="102" name="TextBox 12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114372" y="1143794"/>
              <a:ext cx="2088000" cy="225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6213" indent="-177800" defTabSz="912813"/>
              <a:r>
                <a:rPr lang="ru-RU" sz="1400" dirty="0">
                  <a:latin typeface="Arial"/>
                  <a:cs typeface="Arial" charset="0"/>
                  <a:sym typeface="Arial"/>
                </a:rPr>
                <a:t>Не паспортизированные полигоны ТБО</a:t>
              </a:r>
            </a:p>
          </p:txBody>
        </p:sp>
      </p:grpSp>
      <p:sp>
        <p:nvSpPr>
          <p:cNvPr id="104" name="Прямокутник 51"/>
          <p:cNvSpPr/>
          <p:nvPr>
            <p:custDataLst>
              <p:tags r:id="rId52"/>
            </p:custDataLst>
          </p:nvPr>
        </p:nvSpPr>
        <p:spPr bwMode="auto">
          <a:xfrm>
            <a:off x="3304926" y="2504529"/>
            <a:ext cx="255588" cy="10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5" name="Прямокутник 52"/>
          <p:cNvSpPr/>
          <p:nvPr>
            <p:custDataLst>
              <p:tags r:id="rId53"/>
            </p:custDataLst>
          </p:nvPr>
        </p:nvSpPr>
        <p:spPr bwMode="auto">
          <a:xfrm>
            <a:off x="3304926" y="2391816"/>
            <a:ext cx="255588" cy="1349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3" name="Группа 186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1587251" y="1174204"/>
            <a:ext cx="7253288" cy="4432300"/>
            <a:chOff x="428625" y="1035048"/>
            <a:chExt cx="8215341" cy="5078410"/>
          </a:xfrm>
        </p:grpSpPr>
        <p:grpSp>
          <p:nvGrpSpPr>
            <p:cNvPr id="4" name="Групувати 21"/>
            <p:cNvGrpSpPr>
              <a:grpSpLocks/>
            </p:cNvGrpSpPr>
            <p:nvPr/>
          </p:nvGrpSpPr>
          <p:grpSpPr bwMode="auto">
            <a:xfrm>
              <a:off x="4208229" y="2714612"/>
              <a:ext cx="431799" cy="623184"/>
              <a:chOff x="174529" y="3763682"/>
              <a:chExt cx="432047" cy="352281"/>
            </a:xfrm>
          </p:grpSpPr>
          <p:sp>
            <p:nvSpPr>
              <p:cNvPr id="194" name="TextBox 103"/>
              <p:cNvSpPr txBox="1">
                <a:spLocks noChangeArrowheads="1"/>
              </p:cNvSpPr>
              <p:nvPr/>
            </p:nvSpPr>
            <p:spPr bwMode="auto">
              <a:xfrm>
                <a:off x="174529" y="3763682"/>
                <a:ext cx="432047" cy="12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1440</a:t>
                </a:r>
              </a:p>
            </p:txBody>
          </p:sp>
          <p:sp>
            <p:nvSpPr>
              <p:cNvPr id="195" name="Прямокутник 24"/>
              <p:cNvSpPr/>
              <p:nvPr/>
            </p:nvSpPr>
            <p:spPr>
              <a:xfrm>
                <a:off x="201436" y="3883585"/>
                <a:ext cx="295052" cy="23237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700" b="1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7" name="Групувати 33"/>
            <p:cNvGrpSpPr>
              <a:grpSpLocks/>
            </p:cNvGrpSpPr>
            <p:nvPr/>
          </p:nvGrpSpPr>
          <p:grpSpPr bwMode="auto">
            <a:xfrm>
              <a:off x="3214688" y="2320925"/>
              <a:ext cx="431800" cy="1080531"/>
              <a:chOff x="395552" y="2853516"/>
              <a:chExt cx="432048" cy="1080571"/>
            </a:xfrm>
          </p:grpSpPr>
          <p:sp>
            <p:nvSpPr>
              <p:cNvPr id="192" name="TextBox 106"/>
              <p:cNvSpPr txBox="1">
                <a:spLocks noChangeArrowheads="1"/>
              </p:cNvSpPr>
              <p:nvPr/>
            </p:nvSpPr>
            <p:spPr bwMode="auto">
              <a:xfrm>
                <a:off x="395552" y="2853516"/>
                <a:ext cx="432048" cy="229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7500</a:t>
                </a:r>
              </a:p>
            </p:txBody>
          </p:sp>
          <p:sp>
            <p:nvSpPr>
              <p:cNvPr id="193" name="Прямокутник 37"/>
              <p:cNvSpPr/>
              <p:nvPr/>
            </p:nvSpPr>
            <p:spPr>
              <a:xfrm>
                <a:off x="459452" y="3031871"/>
                <a:ext cx="289654" cy="9022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700" b="1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8" name="Групувати 39"/>
            <p:cNvGrpSpPr>
              <a:grpSpLocks/>
            </p:cNvGrpSpPr>
            <p:nvPr/>
          </p:nvGrpSpPr>
          <p:grpSpPr bwMode="auto">
            <a:xfrm>
              <a:off x="5072063" y="1785931"/>
              <a:ext cx="431800" cy="931612"/>
              <a:chOff x="395552" y="3180923"/>
              <a:chExt cx="432048" cy="931588"/>
            </a:xfrm>
          </p:grpSpPr>
          <p:sp>
            <p:nvSpPr>
              <p:cNvPr id="190" name="TextBox 109"/>
              <p:cNvSpPr txBox="1">
                <a:spLocks noChangeArrowheads="1"/>
              </p:cNvSpPr>
              <p:nvPr/>
            </p:nvSpPr>
            <p:spPr bwMode="auto">
              <a:xfrm>
                <a:off x="395552" y="3180923"/>
                <a:ext cx="432048" cy="229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6000</a:t>
                </a:r>
              </a:p>
            </p:txBody>
          </p:sp>
          <p:sp>
            <p:nvSpPr>
              <p:cNvPr id="191" name="Прямокутник 42"/>
              <p:cNvSpPr/>
              <p:nvPr/>
            </p:nvSpPr>
            <p:spPr>
              <a:xfrm>
                <a:off x="459474" y="3395877"/>
                <a:ext cx="286057" cy="71663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700" b="1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9" name="Групувати 45"/>
            <p:cNvGrpSpPr>
              <a:grpSpLocks/>
            </p:cNvGrpSpPr>
            <p:nvPr/>
          </p:nvGrpSpPr>
          <p:grpSpPr bwMode="auto">
            <a:xfrm>
              <a:off x="1571625" y="3000377"/>
              <a:ext cx="431800" cy="792146"/>
              <a:chOff x="395552" y="3141737"/>
              <a:chExt cx="432048" cy="791293"/>
            </a:xfrm>
          </p:grpSpPr>
          <p:sp>
            <p:nvSpPr>
              <p:cNvPr id="188" name="TextBox 112"/>
              <p:cNvSpPr txBox="1">
                <a:spLocks noChangeArrowheads="1"/>
              </p:cNvSpPr>
              <p:nvPr/>
            </p:nvSpPr>
            <p:spPr bwMode="auto">
              <a:xfrm>
                <a:off x="395552" y="3141737"/>
                <a:ext cx="432048" cy="228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5832</a:t>
                </a:r>
              </a:p>
            </p:txBody>
          </p:sp>
          <p:sp>
            <p:nvSpPr>
              <p:cNvPr id="189" name="Прямокутник 47"/>
              <p:cNvSpPr/>
              <p:nvPr/>
            </p:nvSpPr>
            <p:spPr>
              <a:xfrm>
                <a:off x="459088" y="3351604"/>
                <a:ext cx="286056" cy="58142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700" b="1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10" name="Групувати 48"/>
            <p:cNvGrpSpPr>
              <a:grpSpLocks/>
            </p:cNvGrpSpPr>
            <p:nvPr/>
          </p:nvGrpSpPr>
          <p:grpSpPr bwMode="auto">
            <a:xfrm>
              <a:off x="1143000" y="4606929"/>
              <a:ext cx="431800" cy="648001"/>
              <a:chOff x="427855" y="3610480"/>
              <a:chExt cx="432048" cy="502529"/>
            </a:xfrm>
          </p:grpSpPr>
          <p:sp>
            <p:nvSpPr>
              <p:cNvPr id="184" name="TextBox 115"/>
              <p:cNvSpPr txBox="1">
                <a:spLocks noChangeArrowheads="1"/>
              </p:cNvSpPr>
              <p:nvPr/>
            </p:nvSpPr>
            <p:spPr bwMode="auto">
              <a:xfrm>
                <a:off x="427855" y="3610480"/>
                <a:ext cx="432048" cy="177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3377</a:t>
                </a:r>
              </a:p>
            </p:txBody>
          </p:sp>
          <p:grpSp>
            <p:nvGrpSpPr>
              <p:cNvPr id="11" name="Групувати 50"/>
              <p:cNvGrpSpPr>
                <a:grpSpLocks/>
              </p:cNvGrpSpPr>
              <p:nvPr/>
            </p:nvGrpSpPr>
            <p:grpSpPr bwMode="auto">
              <a:xfrm>
                <a:off x="459694" y="3754722"/>
                <a:ext cx="287855" cy="358287"/>
                <a:chOff x="459694" y="3754722"/>
                <a:chExt cx="287855" cy="358287"/>
              </a:xfrm>
            </p:grpSpPr>
            <p:sp>
              <p:nvSpPr>
                <p:cNvPr id="186" name="Прямокутник 51"/>
                <p:cNvSpPr/>
                <p:nvPr/>
              </p:nvSpPr>
              <p:spPr>
                <a:xfrm>
                  <a:off x="459694" y="4024142"/>
                  <a:ext cx="287855" cy="8886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700" b="1" dirty="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187" name="Прямокутник 52"/>
                <p:cNvSpPr/>
                <p:nvPr/>
              </p:nvSpPr>
              <p:spPr>
                <a:xfrm>
                  <a:off x="459694" y="3754722"/>
                  <a:ext cx="287855" cy="28916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700" b="1" dirty="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12" name="Групувати 54"/>
            <p:cNvGrpSpPr>
              <a:grpSpLocks/>
            </p:cNvGrpSpPr>
            <p:nvPr/>
          </p:nvGrpSpPr>
          <p:grpSpPr bwMode="auto">
            <a:xfrm>
              <a:off x="1714500" y="5464186"/>
              <a:ext cx="431800" cy="649272"/>
              <a:chOff x="395552" y="3487785"/>
              <a:chExt cx="432048" cy="648053"/>
            </a:xfrm>
          </p:grpSpPr>
          <p:sp>
            <p:nvSpPr>
              <p:cNvPr id="180" name="TextBox 120"/>
              <p:cNvSpPr txBox="1">
                <a:spLocks noChangeArrowheads="1"/>
              </p:cNvSpPr>
              <p:nvPr/>
            </p:nvSpPr>
            <p:spPr bwMode="auto">
              <a:xfrm>
                <a:off x="395552" y="3487785"/>
                <a:ext cx="432048" cy="228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1575</a:t>
                </a:r>
              </a:p>
            </p:txBody>
          </p:sp>
          <p:grpSp>
            <p:nvGrpSpPr>
              <p:cNvPr id="13" name="Групувати 56"/>
              <p:cNvGrpSpPr>
                <a:grpSpLocks/>
              </p:cNvGrpSpPr>
              <p:nvPr/>
            </p:nvGrpSpPr>
            <p:grpSpPr bwMode="auto">
              <a:xfrm>
                <a:off x="458259" y="3694671"/>
                <a:ext cx="298650" cy="441167"/>
                <a:chOff x="458259" y="3694671"/>
                <a:chExt cx="298650" cy="441167"/>
              </a:xfrm>
            </p:grpSpPr>
            <p:sp>
              <p:nvSpPr>
                <p:cNvPr id="182" name="Прямокутник 58"/>
                <p:cNvSpPr/>
                <p:nvPr/>
              </p:nvSpPr>
              <p:spPr>
                <a:xfrm>
                  <a:off x="458259" y="3749136"/>
                  <a:ext cx="298650" cy="38670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700" b="1" dirty="0"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  <p:sp>
              <p:nvSpPr>
                <p:cNvPr id="183" name="Прямокутник 59"/>
                <p:cNvSpPr/>
                <p:nvPr/>
              </p:nvSpPr>
              <p:spPr>
                <a:xfrm>
                  <a:off x="458259" y="3694671"/>
                  <a:ext cx="298650" cy="8896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700" b="1" dirty="0">
                      <a:latin typeface="Arial" pitchFamily="34" charset="0"/>
                      <a:cs typeface="Arial" pitchFamily="34" charset="0"/>
                    </a:rPr>
                    <a:t>10</a:t>
                  </a:r>
                </a:p>
              </p:txBody>
            </p:sp>
          </p:grpSp>
        </p:grpSp>
        <p:grpSp>
          <p:nvGrpSpPr>
            <p:cNvPr id="14" name="Групувати 60"/>
            <p:cNvGrpSpPr>
              <a:grpSpLocks/>
            </p:cNvGrpSpPr>
            <p:nvPr/>
          </p:nvGrpSpPr>
          <p:grpSpPr bwMode="auto">
            <a:xfrm>
              <a:off x="2913494" y="5472926"/>
              <a:ext cx="431799" cy="640532"/>
              <a:chOff x="237142" y="3573133"/>
              <a:chExt cx="432047" cy="640509"/>
            </a:xfrm>
          </p:grpSpPr>
          <p:sp>
            <p:nvSpPr>
              <p:cNvPr id="178" name="TextBox 125"/>
              <p:cNvSpPr txBox="1">
                <a:spLocks noChangeArrowheads="1"/>
              </p:cNvSpPr>
              <p:nvPr/>
            </p:nvSpPr>
            <p:spPr bwMode="auto">
              <a:xfrm>
                <a:off x="237142" y="3573133"/>
                <a:ext cx="432047" cy="229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1565</a:t>
                </a:r>
              </a:p>
            </p:txBody>
          </p:sp>
          <p:sp>
            <p:nvSpPr>
              <p:cNvPr id="179" name="Прямокутник 63"/>
              <p:cNvSpPr/>
              <p:nvPr/>
            </p:nvSpPr>
            <p:spPr>
              <a:xfrm>
                <a:off x="309157" y="3753472"/>
                <a:ext cx="284257" cy="46017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700" b="1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15" name="Прямокутник 70"/>
            <p:cNvSpPr/>
            <p:nvPr/>
          </p:nvSpPr>
          <p:spPr>
            <a:xfrm>
              <a:off x="2857806" y="5107598"/>
              <a:ext cx="287690" cy="107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b="1" dirty="0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  <p:sp>
          <p:nvSpPr>
            <p:cNvPr id="116" name="Прямокутник 76"/>
            <p:cNvSpPr/>
            <p:nvPr/>
          </p:nvSpPr>
          <p:spPr>
            <a:xfrm>
              <a:off x="4429311" y="3536055"/>
              <a:ext cx="287690" cy="891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grpSp>
          <p:nvGrpSpPr>
            <p:cNvPr id="15" name="Групувати 77"/>
            <p:cNvGrpSpPr>
              <a:grpSpLocks/>
            </p:cNvGrpSpPr>
            <p:nvPr/>
          </p:nvGrpSpPr>
          <p:grpSpPr bwMode="auto">
            <a:xfrm>
              <a:off x="4143375" y="1035048"/>
              <a:ext cx="431800" cy="403799"/>
              <a:chOff x="395552" y="3541521"/>
              <a:chExt cx="432048" cy="403649"/>
            </a:xfrm>
          </p:grpSpPr>
          <p:sp>
            <p:nvSpPr>
              <p:cNvPr id="174" name="TextBox 130"/>
              <p:cNvSpPr txBox="1">
                <a:spLocks noChangeArrowheads="1"/>
              </p:cNvSpPr>
              <p:nvPr/>
            </p:nvSpPr>
            <p:spPr bwMode="auto">
              <a:xfrm>
                <a:off x="395552" y="3541521"/>
                <a:ext cx="432048" cy="229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1215</a:t>
                </a:r>
              </a:p>
            </p:txBody>
          </p:sp>
          <p:grpSp>
            <p:nvGrpSpPr>
              <p:cNvPr id="16" name="Групувати 79"/>
              <p:cNvGrpSpPr>
                <a:grpSpLocks/>
              </p:cNvGrpSpPr>
              <p:nvPr/>
            </p:nvGrpSpPr>
            <p:grpSpPr bwMode="auto">
              <a:xfrm>
                <a:off x="463962" y="3699707"/>
                <a:ext cx="284257" cy="245463"/>
                <a:chOff x="463962" y="3699707"/>
                <a:chExt cx="284257" cy="245463"/>
              </a:xfrm>
            </p:grpSpPr>
            <p:sp>
              <p:nvSpPr>
                <p:cNvPr id="176" name="Прямокутник 80"/>
                <p:cNvSpPr/>
                <p:nvPr/>
              </p:nvSpPr>
              <p:spPr>
                <a:xfrm>
                  <a:off x="463962" y="3754254"/>
                  <a:ext cx="284257" cy="19091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700" b="1" dirty="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177" name="Прямокутник 81"/>
                <p:cNvSpPr/>
                <p:nvPr/>
              </p:nvSpPr>
              <p:spPr>
                <a:xfrm>
                  <a:off x="463962" y="3699707"/>
                  <a:ext cx="284257" cy="8909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700" b="1" dirty="0">
                      <a:latin typeface="Arial" pitchFamily="34" charset="0"/>
                      <a:cs typeface="Arial" pitchFamily="34" charset="0"/>
                    </a:rPr>
                    <a:t>7</a:t>
                  </a:r>
                </a:p>
              </p:txBody>
            </p:sp>
          </p:grpSp>
        </p:grpSp>
        <p:grpSp>
          <p:nvGrpSpPr>
            <p:cNvPr id="17" name="Групувати 82"/>
            <p:cNvGrpSpPr>
              <a:grpSpLocks/>
            </p:cNvGrpSpPr>
            <p:nvPr/>
          </p:nvGrpSpPr>
          <p:grpSpPr bwMode="auto">
            <a:xfrm>
              <a:off x="2500313" y="5286382"/>
              <a:ext cx="431800" cy="466931"/>
              <a:chOff x="395552" y="3530244"/>
              <a:chExt cx="432048" cy="464861"/>
            </a:xfrm>
          </p:grpSpPr>
          <p:sp>
            <p:nvSpPr>
              <p:cNvPr id="172" name="TextBox 135"/>
              <p:cNvSpPr txBox="1">
                <a:spLocks noChangeArrowheads="1"/>
              </p:cNvSpPr>
              <p:nvPr/>
            </p:nvSpPr>
            <p:spPr bwMode="auto">
              <a:xfrm>
                <a:off x="395552" y="3530244"/>
                <a:ext cx="432048" cy="228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1070</a:t>
                </a:r>
              </a:p>
            </p:txBody>
          </p:sp>
          <p:sp>
            <p:nvSpPr>
              <p:cNvPr id="173" name="Прямокутник 84"/>
              <p:cNvSpPr/>
              <p:nvPr/>
            </p:nvSpPr>
            <p:spPr>
              <a:xfrm>
                <a:off x="458199" y="3743396"/>
                <a:ext cx="295052" cy="25170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700" b="1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19" name="Прямокутник 88"/>
            <p:cNvSpPr/>
            <p:nvPr/>
          </p:nvSpPr>
          <p:spPr>
            <a:xfrm>
              <a:off x="6214785" y="2393777"/>
              <a:ext cx="287690" cy="107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b="1" dirty="0"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  <p:grpSp>
          <p:nvGrpSpPr>
            <p:cNvPr id="18" name="Групувати 89"/>
            <p:cNvGrpSpPr>
              <a:grpSpLocks/>
            </p:cNvGrpSpPr>
            <p:nvPr/>
          </p:nvGrpSpPr>
          <p:grpSpPr bwMode="auto">
            <a:xfrm>
              <a:off x="6574135" y="2500294"/>
              <a:ext cx="431800" cy="448252"/>
              <a:chOff x="325958" y="3661383"/>
              <a:chExt cx="432048" cy="447212"/>
            </a:xfrm>
          </p:grpSpPr>
          <p:sp>
            <p:nvSpPr>
              <p:cNvPr id="170" name="TextBox 139"/>
              <p:cNvSpPr txBox="1">
                <a:spLocks noChangeArrowheads="1"/>
              </p:cNvSpPr>
              <p:nvPr/>
            </p:nvSpPr>
            <p:spPr bwMode="auto">
              <a:xfrm>
                <a:off x="325958" y="3661383"/>
                <a:ext cx="432048" cy="228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 995</a:t>
                </a:r>
              </a:p>
            </p:txBody>
          </p:sp>
          <p:sp>
            <p:nvSpPr>
              <p:cNvPr id="171" name="Прямокутник 91"/>
              <p:cNvSpPr/>
              <p:nvPr/>
            </p:nvSpPr>
            <p:spPr>
              <a:xfrm>
                <a:off x="356806" y="3805541"/>
                <a:ext cx="286056" cy="30305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700" b="1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21" name="TextBox 142"/>
            <p:cNvSpPr txBox="1">
              <a:spLocks noChangeArrowheads="1"/>
            </p:cNvSpPr>
            <p:nvPr/>
          </p:nvSpPr>
          <p:spPr bwMode="auto">
            <a:xfrm>
              <a:off x="2282813" y="2216063"/>
              <a:ext cx="431800" cy="22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ru-RU" sz="700" b="1">
                  <a:latin typeface="Arial"/>
                  <a:cs typeface="Arial" charset="0"/>
                  <a:sym typeface="Arial"/>
                </a:rPr>
                <a:t>950</a:t>
              </a:r>
            </a:p>
          </p:txBody>
        </p:sp>
        <p:grpSp>
          <p:nvGrpSpPr>
            <p:cNvPr id="19" name="Групувати 95"/>
            <p:cNvGrpSpPr>
              <a:grpSpLocks/>
            </p:cNvGrpSpPr>
            <p:nvPr/>
          </p:nvGrpSpPr>
          <p:grpSpPr bwMode="auto">
            <a:xfrm>
              <a:off x="428625" y="5535621"/>
              <a:ext cx="431800" cy="430505"/>
              <a:chOff x="395552" y="3550006"/>
              <a:chExt cx="432048" cy="431761"/>
            </a:xfrm>
          </p:grpSpPr>
          <p:sp>
            <p:nvSpPr>
              <p:cNvPr id="166" name="TextBox 145"/>
              <p:cNvSpPr txBox="1">
                <a:spLocks noChangeArrowheads="1"/>
              </p:cNvSpPr>
              <p:nvPr/>
            </p:nvSpPr>
            <p:spPr bwMode="auto">
              <a:xfrm>
                <a:off x="395552" y="3550006"/>
                <a:ext cx="432048" cy="22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 607</a:t>
                </a:r>
              </a:p>
            </p:txBody>
          </p:sp>
          <p:grpSp>
            <p:nvGrpSpPr>
              <p:cNvPr id="20" name="Групувати 97"/>
              <p:cNvGrpSpPr>
                <a:grpSpLocks/>
              </p:cNvGrpSpPr>
              <p:nvPr/>
            </p:nvGrpSpPr>
            <p:grpSpPr bwMode="auto">
              <a:xfrm>
                <a:off x="460319" y="3695365"/>
                <a:ext cx="287855" cy="286402"/>
                <a:chOff x="460319" y="3695365"/>
                <a:chExt cx="287855" cy="286402"/>
              </a:xfrm>
            </p:grpSpPr>
            <p:sp>
              <p:nvSpPr>
                <p:cNvPr id="168" name="Прямокутник 98"/>
                <p:cNvSpPr/>
                <p:nvPr/>
              </p:nvSpPr>
              <p:spPr>
                <a:xfrm>
                  <a:off x="460319" y="3786576"/>
                  <a:ext cx="287855" cy="19519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700" b="1" dirty="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169" name="Прямокутник 99"/>
                <p:cNvSpPr/>
                <p:nvPr/>
              </p:nvSpPr>
              <p:spPr>
                <a:xfrm>
                  <a:off x="460319" y="3695365"/>
                  <a:ext cx="287855" cy="8938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700" b="1" dirty="0">
                      <a:latin typeface="Arial" pitchFamily="34" charset="0"/>
                      <a:cs typeface="Arial" pitchFamily="34" charset="0"/>
                    </a:rPr>
                    <a:t>25</a:t>
                  </a:r>
                </a:p>
              </p:txBody>
            </p:sp>
          </p:grpSp>
        </p:grpSp>
        <p:grpSp>
          <p:nvGrpSpPr>
            <p:cNvPr id="21" name="Групувати 100"/>
            <p:cNvGrpSpPr>
              <a:grpSpLocks/>
            </p:cNvGrpSpPr>
            <p:nvPr/>
          </p:nvGrpSpPr>
          <p:grpSpPr bwMode="auto">
            <a:xfrm>
              <a:off x="1997075" y="4319595"/>
              <a:ext cx="431800" cy="426038"/>
              <a:chOff x="395552" y="3550006"/>
              <a:chExt cx="432048" cy="427281"/>
            </a:xfrm>
          </p:grpSpPr>
          <p:sp>
            <p:nvSpPr>
              <p:cNvPr id="162" name="TextBox 150"/>
              <p:cNvSpPr txBox="1">
                <a:spLocks noChangeArrowheads="1"/>
              </p:cNvSpPr>
              <p:nvPr/>
            </p:nvSpPr>
            <p:spPr bwMode="auto">
              <a:xfrm>
                <a:off x="395552" y="3550006"/>
                <a:ext cx="432048" cy="229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 500</a:t>
                </a:r>
              </a:p>
            </p:txBody>
          </p:sp>
          <p:grpSp>
            <p:nvGrpSpPr>
              <p:cNvPr id="22" name="Групувати 102"/>
              <p:cNvGrpSpPr>
                <a:grpSpLocks/>
              </p:cNvGrpSpPr>
              <p:nvPr/>
            </p:nvGrpSpPr>
            <p:grpSpPr bwMode="auto">
              <a:xfrm>
                <a:off x="466974" y="3700006"/>
                <a:ext cx="266266" cy="277281"/>
                <a:chOff x="466974" y="3700006"/>
                <a:chExt cx="266266" cy="277281"/>
              </a:xfrm>
            </p:grpSpPr>
            <p:sp>
              <p:nvSpPr>
                <p:cNvPr id="164" name="Прямокутник 103"/>
                <p:cNvSpPr/>
                <p:nvPr/>
              </p:nvSpPr>
              <p:spPr>
                <a:xfrm>
                  <a:off x="466974" y="3791217"/>
                  <a:ext cx="266266" cy="18607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700" b="1" dirty="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165" name="Прямокутник 104"/>
                <p:cNvSpPr/>
                <p:nvPr/>
              </p:nvSpPr>
              <p:spPr>
                <a:xfrm>
                  <a:off x="466974" y="3700006"/>
                  <a:ext cx="266266" cy="8938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700" b="1" dirty="0">
                      <a:latin typeface="Arial" pitchFamily="34" charset="0"/>
                      <a:cs typeface="Arial" pitchFamily="34" charset="0"/>
                    </a:rPr>
                    <a:t>55</a:t>
                  </a:r>
                </a:p>
              </p:txBody>
            </p:sp>
          </p:grpSp>
        </p:grpSp>
        <p:grpSp>
          <p:nvGrpSpPr>
            <p:cNvPr id="23" name="Групувати 105"/>
            <p:cNvGrpSpPr>
              <a:grpSpLocks/>
            </p:cNvGrpSpPr>
            <p:nvPr/>
          </p:nvGrpSpPr>
          <p:grpSpPr bwMode="auto">
            <a:xfrm>
              <a:off x="5357813" y="3249618"/>
              <a:ext cx="431800" cy="310084"/>
              <a:chOff x="395552" y="3767505"/>
              <a:chExt cx="432048" cy="310313"/>
            </a:xfrm>
          </p:grpSpPr>
          <p:sp>
            <p:nvSpPr>
              <p:cNvPr id="160" name="TextBox 155"/>
              <p:cNvSpPr txBox="1">
                <a:spLocks noChangeArrowheads="1"/>
              </p:cNvSpPr>
              <p:nvPr/>
            </p:nvSpPr>
            <p:spPr bwMode="auto">
              <a:xfrm>
                <a:off x="395552" y="3767505"/>
                <a:ext cx="432048" cy="22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 403</a:t>
                </a:r>
              </a:p>
            </p:txBody>
          </p:sp>
          <p:sp>
            <p:nvSpPr>
              <p:cNvPr id="161" name="Прямокутник 107"/>
              <p:cNvSpPr/>
              <p:nvPr/>
            </p:nvSpPr>
            <p:spPr>
              <a:xfrm>
                <a:off x="457817" y="3934017"/>
                <a:ext cx="304048" cy="14380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700" b="1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24" name="Групувати 108"/>
            <p:cNvGrpSpPr>
              <a:grpSpLocks/>
            </p:cNvGrpSpPr>
            <p:nvPr/>
          </p:nvGrpSpPr>
          <p:grpSpPr bwMode="auto">
            <a:xfrm>
              <a:off x="7358063" y="4321165"/>
              <a:ext cx="431800" cy="289868"/>
              <a:chOff x="395552" y="3429000"/>
              <a:chExt cx="432048" cy="289609"/>
            </a:xfrm>
          </p:grpSpPr>
          <p:sp>
            <p:nvSpPr>
              <p:cNvPr id="158" name="TextBox 157"/>
              <p:cNvSpPr txBox="1">
                <a:spLocks noChangeArrowheads="1"/>
              </p:cNvSpPr>
              <p:nvPr/>
            </p:nvSpPr>
            <p:spPr bwMode="auto">
              <a:xfrm>
                <a:off x="395552" y="3429000"/>
                <a:ext cx="432048" cy="229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 400</a:t>
                </a:r>
              </a:p>
            </p:txBody>
          </p:sp>
          <p:sp>
            <p:nvSpPr>
              <p:cNvPr id="159" name="Прямокутник 113"/>
              <p:cNvSpPr/>
              <p:nvPr/>
            </p:nvSpPr>
            <p:spPr>
              <a:xfrm>
                <a:off x="467805" y="3609572"/>
                <a:ext cx="286057" cy="10903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ru-RU" sz="700" b="1" dirty="0">
                    <a:latin typeface="Arial" pitchFamily="34" charset="0"/>
                    <a:cs typeface="Arial" pitchFamily="34" charset="0"/>
                  </a:rPr>
                  <a:t>22</a:t>
                </a:r>
              </a:p>
            </p:txBody>
          </p:sp>
        </p:grpSp>
        <p:grpSp>
          <p:nvGrpSpPr>
            <p:cNvPr id="25" name="Групувати 114"/>
            <p:cNvGrpSpPr>
              <a:grpSpLocks/>
            </p:cNvGrpSpPr>
            <p:nvPr/>
          </p:nvGrpSpPr>
          <p:grpSpPr bwMode="auto">
            <a:xfrm>
              <a:off x="3857625" y="5106992"/>
              <a:ext cx="431800" cy="400768"/>
              <a:chOff x="395552" y="3550006"/>
              <a:chExt cx="432048" cy="400975"/>
            </a:xfrm>
          </p:grpSpPr>
          <p:sp>
            <p:nvSpPr>
              <p:cNvPr id="154" name="TextBox 161"/>
              <p:cNvSpPr txBox="1">
                <a:spLocks noChangeArrowheads="1"/>
              </p:cNvSpPr>
              <p:nvPr/>
            </p:nvSpPr>
            <p:spPr bwMode="auto">
              <a:xfrm>
                <a:off x="395552" y="3550006"/>
                <a:ext cx="432048" cy="229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 315</a:t>
                </a:r>
              </a:p>
            </p:txBody>
          </p:sp>
          <p:grpSp>
            <p:nvGrpSpPr>
              <p:cNvPr id="26" name="Групувати 116"/>
              <p:cNvGrpSpPr>
                <a:grpSpLocks/>
              </p:cNvGrpSpPr>
              <p:nvPr/>
            </p:nvGrpSpPr>
            <p:grpSpPr bwMode="auto">
              <a:xfrm>
                <a:off x="467418" y="3699841"/>
                <a:ext cx="277061" cy="251140"/>
                <a:chOff x="467418" y="3699841"/>
                <a:chExt cx="277061" cy="251140"/>
              </a:xfrm>
            </p:grpSpPr>
            <p:sp>
              <p:nvSpPr>
                <p:cNvPr id="156" name="Прямокутник 117"/>
                <p:cNvSpPr/>
                <p:nvPr/>
              </p:nvSpPr>
              <p:spPr>
                <a:xfrm>
                  <a:off x="467418" y="3790834"/>
                  <a:ext cx="277061" cy="16014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700" b="1" dirty="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157" name="Прямокутник 118"/>
                <p:cNvSpPr/>
                <p:nvPr/>
              </p:nvSpPr>
              <p:spPr>
                <a:xfrm>
                  <a:off x="467418" y="3699841"/>
                  <a:ext cx="277061" cy="9099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700" b="1" dirty="0">
                      <a:latin typeface="Arial" pitchFamily="34" charset="0"/>
                      <a:cs typeface="Arial" pitchFamily="34" charset="0"/>
                    </a:rPr>
                    <a:t>40</a:t>
                  </a:r>
                </a:p>
              </p:txBody>
            </p:sp>
          </p:grpSp>
        </p:grpSp>
        <p:sp>
          <p:nvSpPr>
            <p:cNvPr id="127" name="Прямокутник 119"/>
            <p:cNvSpPr/>
            <p:nvPr/>
          </p:nvSpPr>
          <p:spPr>
            <a:xfrm>
              <a:off x="8287950" y="3677931"/>
              <a:ext cx="285891" cy="909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ru-RU" sz="700" b="1" dirty="0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  <p:sp>
          <p:nvSpPr>
            <p:cNvPr id="128" name="Прямокутник 121"/>
            <p:cNvSpPr/>
            <p:nvPr/>
          </p:nvSpPr>
          <p:spPr>
            <a:xfrm>
              <a:off x="570672" y="4749272"/>
              <a:ext cx="287690" cy="909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b="1" dirty="0"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  <p:grpSp>
          <p:nvGrpSpPr>
            <p:cNvPr id="28" name="Групувати 122"/>
            <p:cNvGrpSpPr>
              <a:grpSpLocks/>
            </p:cNvGrpSpPr>
            <p:nvPr/>
          </p:nvGrpSpPr>
          <p:grpSpPr bwMode="auto">
            <a:xfrm>
              <a:off x="2571750" y="3678236"/>
              <a:ext cx="433388" cy="292540"/>
              <a:chOff x="395552" y="3319352"/>
              <a:chExt cx="432048" cy="291636"/>
            </a:xfrm>
          </p:grpSpPr>
          <p:sp>
            <p:nvSpPr>
              <p:cNvPr id="152" name="TextBox 168"/>
              <p:cNvSpPr txBox="1">
                <a:spLocks noChangeArrowheads="1"/>
              </p:cNvSpPr>
              <p:nvPr/>
            </p:nvSpPr>
            <p:spPr bwMode="auto">
              <a:xfrm>
                <a:off x="395552" y="3319352"/>
                <a:ext cx="432048" cy="228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 180</a:t>
                </a:r>
              </a:p>
            </p:txBody>
          </p:sp>
          <p:sp>
            <p:nvSpPr>
              <p:cNvPr id="153" name="Прямокутник 124"/>
              <p:cNvSpPr/>
              <p:nvPr/>
            </p:nvSpPr>
            <p:spPr>
              <a:xfrm>
                <a:off x="460245" y="3533016"/>
                <a:ext cx="286800" cy="7797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700" b="1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30" name="Прямокутник 128"/>
            <p:cNvSpPr/>
            <p:nvPr/>
          </p:nvSpPr>
          <p:spPr>
            <a:xfrm>
              <a:off x="7714368" y="3001294"/>
              <a:ext cx="285892" cy="891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ru-RU" sz="700" b="1" dirty="0">
                  <a:latin typeface="Arial" pitchFamily="34" charset="0"/>
                  <a:cs typeface="Arial" pitchFamily="34" charset="0"/>
                </a:rPr>
                <a:t>22</a:t>
              </a:r>
            </a:p>
          </p:txBody>
        </p:sp>
        <p:sp>
          <p:nvSpPr>
            <p:cNvPr id="131" name="Прямокутник 129"/>
            <p:cNvSpPr/>
            <p:nvPr/>
          </p:nvSpPr>
          <p:spPr>
            <a:xfrm>
              <a:off x="6702060" y="3885287"/>
              <a:ext cx="325448" cy="891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b="1" dirty="0">
                  <a:latin typeface="Arial" pitchFamily="34" charset="0"/>
                  <a:cs typeface="Arial" pitchFamily="34" charset="0"/>
                </a:rPr>
                <a:t>25</a:t>
              </a:r>
            </a:p>
          </p:txBody>
        </p:sp>
        <p:sp>
          <p:nvSpPr>
            <p:cNvPr id="132" name="Прямокутник 130"/>
            <p:cNvSpPr/>
            <p:nvPr/>
          </p:nvSpPr>
          <p:spPr>
            <a:xfrm>
              <a:off x="3285744" y="1608006"/>
              <a:ext cx="287690" cy="873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b="1" dirty="0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  <p:sp>
          <p:nvSpPr>
            <p:cNvPr id="133" name="Прямокутник 131"/>
            <p:cNvSpPr/>
            <p:nvPr/>
          </p:nvSpPr>
          <p:spPr>
            <a:xfrm>
              <a:off x="6284910" y="1980884"/>
              <a:ext cx="289487" cy="909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b="1" dirty="0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  <p:sp>
          <p:nvSpPr>
            <p:cNvPr id="134" name="TextBox 130"/>
            <p:cNvSpPr txBox="1">
              <a:spLocks noChangeArrowheads="1"/>
            </p:cNvSpPr>
            <p:nvPr/>
          </p:nvSpPr>
          <p:spPr bwMode="auto">
            <a:xfrm>
              <a:off x="3428200" y="5586399"/>
              <a:ext cx="357189" cy="35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700" b="1">
                  <a:latin typeface="Arial"/>
                  <a:cs typeface="Arial"/>
                  <a:sym typeface="Arial"/>
                </a:rPr>
                <a:t>н/д</a:t>
              </a:r>
            </a:p>
          </p:txBody>
        </p:sp>
        <p:sp>
          <p:nvSpPr>
            <p:cNvPr id="135" name="TextBox 138"/>
            <p:cNvSpPr txBox="1">
              <a:spLocks noChangeArrowheads="1"/>
            </p:cNvSpPr>
            <p:nvPr/>
          </p:nvSpPr>
          <p:spPr bwMode="auto">
            <a:xfrm>
              <a:off x="5429256" y="3786191"/>
              <a:ext cx="357189" cy="35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700" b="1">
                  <a:latin typeface="Arial"/>
                  <a:cs typeface="Arial"/>
                  <a:sym typeface="Arial"/>
                </a:rPr>
                <a:t>н/д</a:t>
              </a:r>
            </a:p>
          </p:txBody>
        </p:sp>
        <p:sp>
          <p:nvSpPr>
            <p:cNvPr id="136" name="TextBox 142"/>
            <p:cNvSpPr txBox="1">
              <a:spLocks noChangeArrowheads="1"/>
            </p:cNvSpPr>
            <p:nvPr/>
          </p:nvSpPr>
          <p:spPr bwMode="auto">
            <a:xfrm>
              <a:off x="7715272" y="2800317"/>
              <a:ext cx="357189" cy="35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700" b="1">
                  <a:latin typeface="Arial"/>
                  <a:cs typeface="Arial"/>
                  <a:sym typeface="Arial"/>
                </a:rPr>
                <a:t>н/д</a:t>
              </a:r>
            </a:p>
          </p:txBody>
        </p:sp>
        <p:grpSp>
          <p:nvGrpSpPr>
            <p:cNvPr id="29" name="Группа 144"/>
            <p:cNvGrpSpPr>
              <a:grpSpLocks/>
            </p:cNvGrpSpPr>
            <p:nvPr/>
          </p:nvGrpSpPr>
          <p:grpSpPr bwMode="auto">
            <a:xfrm>
              <a:off x="3571868" y="4157639"/>
              <a:ext cx="357190" cy="352643"/>
              <a:chOff x="3428199" y="5514961"/>
              <a:chExt cx="357190" cy="352643"/>
            </a:xfrm>
          </p:grpSpPr>
          <p:sp>
            <p:nvSpPr>
              <p:cNvPr id="150" name="Прямокутник 76"/>
              <p:cNvSpPr/>
              <p:nvPr/>
            </p:nvSpPr>
            <p:spPr>
              <a:xfrm>
                <a:off x="3454938" y="5697337"/>
                <a:ext cx="294882" cy="8912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700" b="1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51" name="TextBox 146"/>
              <p:cNvSpPr txBox="1">
                <a:spLocks noChangeArrowheads="1"/>
              </p:cNvSpPr>
              <p:nvPr/>
            </p:nvSpPr>
            <p:spPr bwMode="auto">
              <a:xfrm>
                <a:off x="3428199" y="5514961"/>
                <a:ext cx="357190" cy="352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/>
                    <a:sym typeface="Arial"/>
                  </a:rPr>
                  <a:t>н/д</a:t>
                </a:r>
              </a:p>
            </p:txBody>
          </p:sp>
        </p:grpSp>
        <p:sp>
          <p:nvSpPr>
            <p:cNvPr id="138" name="TextBox 149"/>
            <p:cNvSpPr txBox="1">
              <a:spLocks noChangeArrowheads="1"/>
            </p:cNvSpPr>
            <p:nvPr/>
          </p:nvSpPr>
          <p:spPr bwMode="auto">
            <a:xfrm>
              <a:off x="571473" y="4572009"/>
              <a:ext cx="357189" cy="35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700" b="1">
                  <a:latin typeface="Arial"/>
                  <a:cs typeface="Arial"/>
                  <a:sym typeface="Arial"/>
                </a:rPr>
                <a:t>н/д</a:t>
              </a:r>
            </a:p>
          </p:txBody>
        </p:sp>
        <p:sp>
          <p:nvSpPr>
            <p:cNvPr id="139" name="TextBox 151"/>
            <p:cNvSpPr txBox="1">
              <a:spLocks noChangeArrowheads="1"/>
            </p:cNvSpPr>
            <p:nvPr/>
          </p:nvSpPr>
          <p:spPr bwMode="auto">
            <a:xfrm>
              <a:off x="6685090" y="3698937"/>
              <a:ext cx="357189" cy="35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700" b="1">
                  <a:latin typeface="Arial"/>
                  <a:cs typeface="Arial"/>
                  <a:sym typeface="Arial"/>
                </a:rPr>
                <a:t>н/д</a:t>
              </a:r>
            </a:p>
          </p:txBody>
        </p:sp>
        <p:sp>
          <p:nvSpPr>
            <p:cNvPr id="140" name="TextBox 158"/>
            <p:cNvSpPr txBox="1">
              <a:spLocks noChangeArrowheads="1"/>
            </p:cNvSpPr>
            <p:nvPr/>
          </p:nvSpPr>
          <p:spPr bwMode="auto">
            <a:xfrm>
              <a:off x="3643307" y="2143115"/>
              <a:ext cx="357189" cy="35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700" b="1">
                  <a:latin typeface="Arial"/>
                  <a:cs typeface="Arial"/>
                  <a:sym typeface="Arial"/>
                </a:rPr>
                <a:t>н/д</a:t>
              </a:r>
            </a:p>
          </p:txBody>
        </p:sp>
        <p:sp>
          <p:nvSpPr>
            <p:cNvPr id="141" name="TextBox 160"/>
            <p:cNvSpPr txBox="1">
              <a:spLocks noChangeArrowheads="1"/>
            </p:cNvSpPr>
            <p:nvPr/>
          </p:nvSpPr>
          <p:spPr bwMode="auto">
            <a:xfrm>
              <a:off x="8286777" y="3500438"/>
              <a:ext cx="357189" cy="35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700" b="1">
                  <a:latin typeface="Arial"/>
                  <a:cs typeface="Arial"/>
                  <a:sym typeface="Arial"/>
                </a:rPr>
                <a:t>н/д</a:t>
              </a:r>
            </a:p>
          </p:txBody>
        </p:sp>
        <p:sp>
          <p:nvSpPr>
            <p:cNvPr id="142" name="TextBox 167"/>
            <p:cNvSpPr txBox="1">
              <a:spLocks noChangeArrowheads="1"/>
            </p:cNvSpPr>
            <p:nvPr/>
          </p:nvSpPr>
          <p:spPr bwMode="auto">
            <a:xfrm>
              <a:off x="2571736" y="2800318"/>
              <a:ext cx="357189" cy="35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700" b="1">
                  <a:latin typeface="Arial"/>
                  <a:cs typeface="Arial"/>
                  <a:sym typeface="Arial"/>
                </a:rPr>
                <a:t>н/д</a:t>
              </a:r>
            </a:p>
          </p:txBody>
        </p:sp>
        <p:sp>
          <p:nvSpPr>
            <p:cNvPr id="143" name="TextBox 175"/>
            <p:cNvSpPr txBox="1">
              <a:spLocks noChangeArrowheads="1"/>
            </p:cNvSpPr>
            <p:nvPr/>
          </p:nvSpPr>
          <p:spPr bwMode="auto">
            <a:xfrm>
              <a:off x="3214678" y="1428736"/>
              <a:ext cx="357189" cy="35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700" b="1">
                  <a:latin typeface="Arial"/>
                  <a:cs typeface="Arial"/>
                  <a:sym typeface="Arial"/>
                </a:rPr>
                <a:t>н/д</a:t>
              </a:r>
            </a:p>
          </p:txBody>
        </p:sp>
        <p:grpSp>
          <p:nvGrpSpPr>
            <p:cNvPr id="44" name="Групувати 105"/>
            <p:cNvGrpSpPr>
              <a:grpSpLocks/>
            </p:cNvGrpSpPr>
            <p:nvPr/>
          </p:nvGrpSpPr>
          <p:grpSpPr bwMode="auto">
            <a:xfrm>
              <a:off x="6215074" y="1728742"/>
              <a:ext cx="431800" cy="250321"/>
              <a:chOff x="327247" y="3710278"/>
              <a:chExt cx="432048" cy="250506"/>
            </a:xfrm>
          </p:grpSpPr>
          <p:sp>
            <p:nvSpPr>
              <p:cNvPr id="148" name="TextBox 155"/>
              <p:cNvSpPr txBox="1">
                <a:spLocks noChangeArrowheads="1"/>
              </p:cNvSpPr>
              <p:nvPr/>
            </p:nvSpPr>
            <p:spPr bwMode="auto">
              <a:xfrm>
                <a:off x="327247" y="3710278"/>
                <a:ext cx="432048" cy="229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ru-RU" sz="700" b="1">
                    <a:latin typeface="Arial"/>
                    <a:cs typeface="Arial" charset="0"/>
                    <a:sym typeface="Arial"/>
                  </a:rPr>
                  <a:t> 0,1</a:t>
                </a:r>
              </a:p>
            </p:txBody>
          </p:sp>
          <p:sp>
            <p:nvSpPr>
              <p:cNvPr id="149" name="Прямокутник 107"/>
              <p:cNvSpPr/>
              <p:nvPr/>
            </p:nvSpPr>
            <p:spPr>
              <a:xfrm>
                <a:off x="386329" y="3887974"/>
                <a:ext cx="298650" cy="7281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700" b="1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45" name="Прямокутник 130"/>
            <p:cNvSpPr/>
            <p:nvPr/>
          </p:nvSpPr>
          <p:spPr>
            <a:xfrm>
              <a:off x="3643558" y="2284642"/>
              <a:ext cx="287690" cy="909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b="1" dirty="0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46" name="Прямокутник 103"/>
            <p:cNvSpPr/>
            <p:nvPr/>
          </p:nvSpPr>
          <p:spPr bwMode="auto">
            <a:xfrm>
              <a:off x="7430274" y="4609215"/>
              <a:ext cx="289488" cy="1145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47" name="Прямокутник 129"/>
            <p:cNvSpPr/>
            <p:nvPr/>
          </p:nvSpPr>
          <p:spPr>
            <a:xfrm>
              <a:off x="5429033" y="3999879"/>
              <a:ext cx="289487" cy="927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700" b="1" dirty="0">
                  <a:latin typeface="Arial" pitchFamily="34" charset="0"/>
                  <a:cs typeface="Arial" pitchFamily="34" charset="0"/>
                </a:rPr>
                <a:t>23</a:t>
              </a:r>
            </a:p>
          </p:txBody>
        </p:sp>
      </p:grpSp>
      <p:sp>
        <p:nvSpPr>
          <p:cNvPr id="197" name="Прямоугольник 196"/>
          <p:cNvSpPr/>
          <p:nvPr/>
        </p:nvSpPr>
        <p:spPr>
          <a:xfrm>
            <a:off x="0" y="1096142"/>
            <a:ext cx="286476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588" indent="-3175" defTabSz="818885">
              <a:defRPr/>
            </a:pPr>
            <a:r>
              <a:rPr lang="ru-RU" sz="1400" b="1" dirty="0" smtClean="0">
                <a:latin typeface="Arial"/>
                <a:cs typeface="Arial" pitchFamily="34" charset="0"/>
                <a:sym typeface="Arial"/>
              </a:rPr>
              <a:t>Ежегодно  более 1,15 млн. т. </a:t>
            </a:r>
            <a:r>
              <a:rPr lang="ru-RU" sz="1400" dirty="0" smtClean="0">
                <a:latin typeface="Arial"/>
                <a:cs typeface="Arial" pitchFamily="34" charset="0"/>
                <a:sym typeface="Arial"/>
              </a:rPr>
              <a:t>учитываемого объема ТБО</a:t>
            </a:r>
            <a:r>
              <a:rPr lang="ru-RU" sz="1400" b="1" dirty="0" smtClean="0">
                <a:latin typeface="Arial"/>
                <a:cs typeface="Arial" pitchFamily="34" charset="0"/>
                <a:sym typeface="Arial"/>
              </a:rPr>
              <a:t>.</a:t>
            </a:r>
            <a:endParaRPr lang="ru-RU" sz="1400" b="1" dirty="0" smtClean="0">
              <a:latin typeface="Arial"/>
              <a:sym typeface="Arial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0" y="1700808"/>
            <a:ext cx="2232248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588" indent="-3175" defTabSz="818885"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96% ТБО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утилизируется методом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«полигонного захоронения». </a:t>
            </a:r>
            <a:endParaRPr lang="ru-RU" sz="1400" b="1" dirty="0" smtClean="0">
              <a:latin typeface="Arial"/>
              <a:sym typeface="Arial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0" y="2636912"/>
            <a:ext cx="216024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588" indent="-3175" defTabSz="818885">
              <a:defRPr/>
            </a:pPr>
            <a:r>
              <a:rPr lang="ru-RU" sz="1400" b="1" dirty="0" smtClean="0">
                <a:latin typeface="Arial"/>
                <a:sym typeface="Arial"/>
              </a:rPr>
              <a:t>Общий объем </a:t>
            </a:r>
            <a:r>
              <a:rPr lang="ru-RU" sz="1400" dirty="0" smtClean="0">
                <a:latin typeface="Arial"/>
                <a:sym typeface="Arial"/>
              </a:rPr>
              <a:t>складированного ТБО на территории области – </a:t>
            </a:r>
            <a:r>
              <a:rPr lang="ru-RU" sz="1400" b="1" dirty="0" smtClean="0">
                <a:latin typeface="Arial"/>
                <a:sym typeface="Arial"/>
              </a:rPr>
              <a:t>35 млн. м</a:t>
            </a:r>
            <a:r>
              <a:rPr lang="ru-RU" sz="1400" b="1" baseline="30000" dirty="0" smtClean="0">
                <a:latin typeface="Arial"/>
                <a:sym typeface="Arial"/>
              </a:rPr>
              <a:t>3</a:t>
            </a:r>
            <a:endParaRPr lang="ru-RU" sz="1400" b="1" dirty="0" smtClean="0">
              <a:latin typeface="Arial"/>
              <a:sym typeface="Arial"/>
            </a:endParaRPr>
          </a:p>
        </p:txBody>
      </p:sp>
      <p:pic>
        <p:nvPicPr>
          <p:cNvPr id="163" name="Picture 12" descr="http://profidom.com.ua/images/news/musor_web.jpg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3952" y="-16125"/>
            <a:ext cx="1620161" cy="997022"/>
          </a:xfrm>
          <a:prstGeom prst="rect">
            <a:avLst/>
          </a:prstGeom>
          <a:noFill/>
        </p:spPr>
      </p:pic>
      <p:sp>
        <p:nvSpPr>
          <p:cNvPr id="167" name="TextBox 19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547563" y="0"/>
            <a:ext cx="8340117" cy="6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 algn="r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Инвестиции в сферу обращения с твердыми бытовыми </a:t>
            </a: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отходами(ТБО)</a:t>
            </a:r>
          </a:p>
          <a:p>
            <a:pPr marL="1588" algn="r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Статистика ТБО </a:t>
            </a:r>
            <a:r>
              <a:rPr lang="ru-RU" altLang="zh-CN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 городам и районам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/>
        </p:nvGraphicFramePr>
        <p:xfrm>
          <a:off x="0" y="0"/>
          <a:ext cx="144150" cy="139988"/>
        </p:xfrm>
        <a:graphic>
          <a:graphicData uri="http://schemas.openxmlformats.org/presentationml/2006/ole">
            <p:oleObj spid="_x0000_s168016" name="think-cell Slide" r:id="rId36" imgW="360" imgH="360" progId="TCLayout.ActiveDocument.1">
              <p:embed/>
            </p:oleObj>
          </a:graphicData>
        </a:graphic>
      </p:graphicFrame>
      <p:sp>
        <p:nvSpPr>
          <p:cNvPr id="27" name="Номер слайда 2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 vert="horz" lIns="91440" tIns="45720" rIns="91440" bIns="45720" rtlCol="0" anchor="ctr"/>
          <a:lstStyle/>
          <a:p>
            <a:fld id="{9AEE6133-6F8A-46F6-88C3-DB8BC489D123}" type="slidenum">
              <a:rPr lang="ru-RU"/>
              <a:pPr/>
              <a:t>12</a:t>
            </a:fld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0" y="4762500"/>
            <a:ext cx="4648200" cy="135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0" name="Picture 12" descr="http://profidom.com.ua/images/news/musor_web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952" y="-16125"/>
            <a:ext cx="1620161" cy="997022"/>
          </a:xfrm>
          <a:prstGeom prst="rect">
            <a:avLst/>
          </a:prstGeom>
          <a:noFill/>
        </p:spPr>
      </p:pic>
      <p:sp>
        <p:nvSpPr>
          <p:cNvPr id="131" name="Text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12627" y="0"/>
            <a:ext cx="8393373" cy="6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 algn="r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Инвестиции в сферу обращения </a:t>
            </a: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 твердыми </a:t>
            </a:r>
            <a:r>
              <a:rPr lang="ru-RU" altLang="zh-CN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бытовыми </a:t>
            </a: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отходами(ТБО)</a:t>
            </a:r>
          </a:p>
          <a:p>
            <a:pPr marL="1588" algn="r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строительства завода по утилизации ТБО</a:t>
            </a:r>
          </a:p>
        </p:txBody>
      </p:sp>
      <p:pic>
        <p:nvPicPr>
          <p:cNvPr id="89" name="Picture 5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416300" y="5074806"/>
            <a:ext cx="1375181" cy="74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5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739900" y="5116369"/>
            <a:ext cx="1375181" cy="74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0" y="5088659"/>
            <a:ext cx="1375181" cy="74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5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0" y="3620078"/>
            <a:ext cx="1375181" cy="74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1887"/>
          <a:stretch>
            <a:fillRect/>
          </a:stretch>
        </p:blipFill>
        <p:spPr bwMode="auto">
          <a:xfrm>
            <a:off x="174171" y="1637193"/>
            <a:ext cx="4630049" cy="120760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" name="Прямая со стрелкой 6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flipV="1">
            <a:off x="1587577" y="2432430"/>
            <a:ext cx="660672" cy="7697"/>
          </a:xfrm>
          <a:prstGeom prst="straightConnector1">
            <a:avLst/>
          </a:prstGeom>
          <a:noFill/>
          <a:ln w="38100" algn="ctr">
            <a:solidFill>
              <a:srgbClr val="B6DCD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5" name="Прямая со стрелкой 7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flipV="1">
            <a:off x="3096924" y="2374164"/>
            <a:ext cx="444363" cy="6414"/>
          </a:xfrm>
          <a:prstGeom prst="straightConnector1">
            <a:avLst/>
          </a:prstGeom>
          <a:noFill/>
          <a:ln w="38100" algn="ctr">
            <a:solidFill>
              <a:srgbClr val="B6DCD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6" name="Прямоугольник 135"/>
          <p:cNvSpPr/>
          <p:nvPr>
            <p:custDataLst>
              <p:tags r:id="rId11"/>
            </p:custDataLst>
          </p:nvPr>
        </p:nvSpPr>
        <p:spPr>
          <a:xfrm>
            <a:off x="1512627" y="2114551"/>
            <a:ext cx="763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kern="0" dirty="0" smtClean="0">
                <a:solidFill>
                  <a:srgbClr val="FF0000"/>
                </a:solidFill>
                <a:latin typeface="Arial"/>
                <a:cs typeface="Arial" charset="0"/>
              </a:rPr>
              <a:t>ТБО</a:t>
            </a:r>
            <a:endParaRPr lang="uk-UA" sz="1400" b="1" kern="0" dirty="0">
              <a:solidFill>
                <a:srgbClr val="FF0000"/>
              </a:solidFill>
              <a:latin typeface="Arial"/>
              <a:cs typeface="Arial" charset="0"/>
            </a:endParaRP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kern="0" dirty="0" smtClean="0">
                <a:solidFill>
                  <a:srgbClr val="FF0000"/>
                </a:solidFill>
                <a:latin typeface="Arial"/>
                <a:cs typeface="Arial" charset="0"/>
              </a:rPr>
              <a:t>100%</a:t>
            </a:r>
            <a:endParaRPr lang="ru-RU" sz="1400" b="1" kern="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sp>
        <p:nvSpPr>
          <p:cNvPr id="137" name="Прямоугольник 136"/>
          <p:cNvSpPr/>
          <p:nvPr>
            <p:custDataLst>
              <p:tags r:id="rId12"/>
            </p:custDataLst>
          </p:nvPr>
        </p:nvSpPr>
        <p:spPr>
          <a:xfrm>
            <a:off x="683105" y="2489472"/>
            <a:ext cx="6142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b="1" kern="0" dirty="0" smtClean="0">
                <a:solidFill>
                  <a:srgbClr val="10253F"/>
                </a:solidFill>
                <a:latin typeface="Arial"/>
                <a:cs typeface="Arial" charset="0"/>
              </a:rPr>
              <a:t>Город</a:t>
            </a:r>
            <a:endParaRPr lang="ru-RU" sz="1100" b="1" kern="0" dirty="0">
              <a:solidFill>
                <a:sysClr val="windowText" lastClr="000000"/>
              </a:solidFill>
              <a:latin typeface="Arial"/>
              <a:cs typeface="Arial" charset="0"/>
            </a:endParaRPr>
          </a:p>
        </p:txBody>
      </p:sp>
      <p:sp>
        <p:nvSpPr>
          <p:cNvPr id="138" name="Прямоугольник 137"/>
          <p:cNvSpPr/>
          <p:nvPr>
            <p:custDataLst>
              <p:tags r:id="rId13"/>
            </p:custDataLst>
          </p:nvPr>
        </p:nvSpPr>
        <p:spPr>
          <a:xfrm>
            <a:off x="2933700" y="2114693"/>
            <a:ext cx="63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kern="0" dirty="0" smtClean="0">
                <a:solidFill>
                  <a:srgbClr val="FF0000"/>
                </a:solidFill>
                <a:latin typeface="Arial"/>
                <a:cs typeface="Arial" charset="0"/>
              </a:rPr>
              <a:t>ТБО</a:t>
            </a:r>
            <a:endParaRPr lang="uk-UA" sz="1400" b="1" kern="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sp>
        <p:nvSpPr>
          <p:cNvPr id="139" name="Прямоугольник 138"/>
          <p:cNvSpPr/>
          <p:nvPr>
            <p:custDataLst>
              <p:tags r:id="rId14"/>
            </p:custDataLst>
          </p:nvPr>
        </p:nvSpPr>
        <p:spPr>
          <a:xfrm>
            <a:off x="3764235" y="2481773"/>
            <a:ext cx="8963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solidFill>
                  <a:srgbClr val="10253F"/>
                </a:solidFill>
                <a:latin typeface="Arial"/>
                <a:cs typeface="Arial" charset="0"/>
              </a:rPr>
              <a:t>Полигон</a:t>
            </a:r>
            <a:r>
              <a:rPr lang="uk-UA" sz="1100" b="1" kern="0" dirty="0" smtClean="0">
                <a:solidFill>
                  <a:srgbClr val="10253F"/>
                </a:solidFill>
                <a:latin typeface="Arial"/>
                <a:cs typeface="Arial" charset="0"/>
              </a:rPr>
              <a:t> 1</a:t>
            </a:r>
            <a:endParaRPr lang="ru-RU" sz="1100" b="1" kern="0" dirty="0">
              <a:solidFill>
                <a:sysClr val="windowText" lastClr="000000"/>
              </a:solidFill>
              <a:latin typeface="Arial"/>
              <a:cs typeface="Arial" charset="0"/>
            </a:endParaRPr>
          </a:p>
        </p:txBody>
      </p:sp>
      <p:sp>
        <p:nvSpPr>
          <p:cNvPr id="140" name="Прямоугольник 139"/>
          <p:cNvSpPr/>
          <p:nvPr>
            <p:custDataLst>
              <p:tags r:id="rId15"/>
            </p:custDataLst>
          </p:nvPr>
        </p:nvSpPr>
        <p:spPr>
          <a:xfrm>
            <a:off x="1934049" y="2672658"/>
            <a:ext cx="13171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solidFill>
                  <a:srgbClr val="10253F"/>
                </a:solidFill>
                <a:latin typeface="Arial" charset="0"/>
                <a:cs typeface="Arial" charset="0"/>
              </a:rPr>
              <a:t>Перевозчики</a:t>
            </a:r>
            <a:endParaRPr lang="ru-RU" sz="1100" b="1" kern="0" dirty="0">
              <a:solidFill>
                <a:sysClr val="windowText" lastClr="000000"/>
              </a:solidFill>
              <a:latin typeface="Arial"/>
              <a:cs typeface="Arial" charset="0"/>
            </a:endParaRPr>
          </a:p>
        </p:txBody>
      </p:sp>
      <p:cxnSp>
        <p:nvCxnSpPr>
          <p:cNvPr id="141" name="Прямая со стрелкой 15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rot="16200000" flipH="1">
            <a:off x="2069847" y="3287846"/>
            <a:ext cx="756828" cy="978"/>
          </a:xfrm>
          <a:prstGeom prst="straightConnector1">
            <a:avLst/>
          </a:prstGeom>
          <a:noFill/>
          <a:ln w="38100" algn="ctr">
            <a:solidFill>
              <a:srgbClr val="B6DCD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" name="Прямая со стрелкой 17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H="1" flipV="1">
            <a:off x="4206776" y="2887261"/>
            <a:ext cx="0" cy="1056993"/>
          </a:xfrm>
          <a:prstGeom prst="straightConnector1">
            <a:avLst/>
          </a:prstGeom>
          <a:noFill/>
          <a:ln w="38100" algn="ctr">
            <a:solidFill>
              <a:srgbClr val="B6DCD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43" name="Picture 6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24" y="3959392"/>
            <a:ext cx="1067843" cy="6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4" name="Прямая со стрелкой 21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 flipH="1">
            <a:off x="1375220" y="3975100"/>
            <a:ext cx="732980" cy="0"/>
          </a:xfrm>
          <a:prstGeom prst="straightConnector1">
            <a:avLst/>
          </a:prstGeom>
          <a:noFill/>
          <a:ln w="38100" algn="ctr">
            <a:solidFill>
              <a:srgbClr val="B6DCD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45" name="Группа 144"/>
          <p:cNvGrpSpPr/>
          <p:nvPr>
            <p:custDataLst>
              <p:tags r:id="rId20"/>
            </p:custDataLst>
          </p:nvPr>
        </p:nvGrpSpPr>
        <p:grpSpPr>
          <a:xfrm>
            <a:off x="4940300" y="1631754"/>
            <a:ext cx="4749796" cy="4295518"/>
            <a:chOff x="4940300" y="1631754"/>
            <a:chExt cx="4749796" cy="4295518"/>
          </a:xfrm>
        </p:grpSpPr>
        <p:grpSp>
          <p:nvGrpSpPr>
            <p:cNvPr id="146" name="Группа 64"/>
            <p:cNvGrpSpPr/>
            <p:nvPr/>
          </p:nvGrpSpPr>
          <p:grpSpPr>
            <a:xfrm>
              <a:off x="4940300" y="1631754"/>
              <a:ext cx="4749796" cy="4295518"/>
              <a:chOff x="586661" y="653858"/>
              <a:chExt cx="7762638" cy="5315991"/>
            </a:xfrm>
          </p:grpSpPr>
          <p:pic>
            <p:nvPicPr>
              <p:cNvPr id="152" name="Picture 3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696" y="653858"/>
                <a:ext cx="7509603" cy="531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3" name="Прямая со стрелкой 6"/>
              <p:cNvCxnSpPr>
                <a:cxnSpLocks noChangeShapeType="1"/>
              </p:cNvCxnSpPr>
              <p:nvPr/>
            </p:nvCxnSpPr>
            <p:spPr bwMode="auto">
              <a:xfrm flipV="1">
                <a:off x="3132138" y="1700883"/>
                <a:ext cx="1071562" cy="9525"/>
              </a:xfrm>
              <a:prstGeom prst="straightConnector1">
                <a:avLst/>
              </a:prstGeom>
              <a:noFill/>
              <a:ln w="38100" algn="ctr">
                <a:solidFill>
                  <a:srgbClr val="B6DCD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" name="Прямая со стрелкой 7"/>
              <p:cNvCxnSpPr>
                <a:cxnSpLocks noChangeShapeType="1"/>
              </p:cNvCxnSpPr>
              <p:nvPr/>
            </p:nvCxnSpPr>
            <p:spPr bwMode="auto">
              <a:xfrm flipV="1">
                <a:off x="5580189" y="1628775"/>
                <a:ext cx="720725" cy="7938"/>
              </a:xfrm>
              <a:prstGeom prst="straightConnector1">
                <a:avLst/>
              </a:prstGeom>
              <a:noFill/>
              <a:ln w="38100" algn="ctr">
                <a:solidFill>
                  <a:srgbClr val="B6DCD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5" name="Прямоугольник 154"/>
              <p:cNvSpPr/>
              <p:nvPr/>
            </p:nvSpPr>
            <p:spPr>
              <a:xfrm>
                <a:off x="3191845" y="1040297"/>
                <a:ext cx="1089336" cy="79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200" b="1" kern="0" dirty="0" smtClean="0">
                    <a:solidFill>
                      <a:srgbClr val="007E39"/>
                    </a:solidFill>
                    <a:latin typeface="Arial"/>
                    <a:cs typeface="Arial" charset="0"/>
                  </a:rPr>
                  <a:t>ТБО</a:t>
                </a:r>
                <a:endParaRPr lang="uk-UA" sz="1200" b="1" kern="0" dirty="0">
                  <a:solidFill>
                    <a:srgbClr val="007E39"/>
                  </a:solidFill>
                  <a:latin typeface="Arial"/>
                  <a:cs typeface="Arial" charset="0"/>
                </a:endParaRPr>
              </a:p>
              <a:p>
                <a:pPr algn="ctr" fontAlgn="auto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200" b="1" kern="0" dirty="0">
                    <a:solidFill>
                      <a:srgbClr val="007E39"/>
                    </a:solidFill>
                    <a:latin typeface="Arial"/>
                    <a:cs typeface="Arial" charset="0"/>
                  </a:rPr>
                  <a:t>100%</a:t>
                </a:r>
                <a:endParaRPr lang="ru-RU" sz="1200" b="1" kern="0" dirty="0">
                  <a:solidFill>
                    <a:srgbClr val="007E39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56" name="Прямоугольник 155"/>
              <p:cNvSpPr/>
              <p:nvPr/>
            </p:nvSpPr>
            <p:spPr>
              <a:xfrm>
                <a:off x="1661347" y="1708607"/>
                <a:ext cx="1003909" cy="323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100" b="1" kern="0" dirty="0" smtClean="0">
                    <a:solidFill>
                      <a:srgbClr val="10253F"/>
                    </a:solidFill>
                    <a:latin typeface="Arial"/>
                    <a:cs typeface="Arial" charset="0"/>
                  </a:rPr>
                  <a:t>Город</a:t>
                </a:r>
                <a:endParaRPr lang="ru-RU" sz="1100" b="1" kern="0" dirty="0">
                  <a:solidFill>
                    <a:sysClr val="windowText" lastClr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57" name="Прямоугольник 156"/>
              <p:cNvSpPr/>
              <p:nvPr/>
            </p:nvSpPr>
            <p:spPr>
              <a:xfrm>
                <a:off x="5580190" y="1197644"/>
                <a:ext cx="720726" cy="2856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900" b="1" kern="0" dirty="0">
                  <a:solidFill>
                    <a:srgbClr val="10253F"/>
                  </a:solidFill>
                  <a:latin typeface="Arial"/>
                  <a:cs typeface="Arial" charset="0"/>
                </a:endParaRPr>
              </a:p>
            </p:txBody>
          </p:sp>
          <p:cxnSp>
            <p:nvCxnSpPr>
              <p:cNvPr id="158" name="Прямая соединительная линия 11"/>
              <p:cNvCxnSpPr>
                <a:cxnSpLocks noChangeShapeType="1"/>
              </p:cNvCxnSpPr>
              <p:nvPr/>
            </p:nvCxnSpPr>
            <p:spPr bwMode="auto">
              <a:xfrm flipH="1">
                <a:off x="5568647" y="1140651"/>
                <a:ext cx="913249" cy="550098"/>
              </a:xfrm>
              <a:prstGeom prst="lin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" name="Прямая соединительная линия 12"/>
              <p:cNvCxnSpPr>
                <a:cxnSpLocks noChangeShapeType="1"/>
              </p:cNvCxnSpPr>
              <p:nvPr/>
            </p:nvCxnSpPr>
            <p:spPr bwMode="auto">
              <a:xfrm>
                <a:off x="5610155" y="1172085"/>
                <a:ext cx="934008" cy="518664"/>
              </a:xfrm>
              <a:prstGeom prst="lin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0" name="Прямоугольник 159"/>
              <p:cNvSpPr/>
              <p:nvPr/>
            </p:nvSpPr>
            <p:spPr>
              <a:xfrm>
                <a:off x="6654350" y="1699081"/>
                <a:ext cx="1470233" cy="323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100" b="1" kern="0" dirty="0" err="1" smtClean="0">
                    <a:solidFill>
                      <a:srgbClr val="10253F"/>
                    </a:solidFill>
                    <a:latin typeface="Arial"/>
                    <a:cs typeface="Arial" charset="0"/>
                  </a:rPr>
                  <a:t>Полигоны</a:t>
                </a:r>
                <a:endParaRPr lang="ru-RU" sz="1100" b="1" kern="0" dirty="0">
                  <a:solidFill>
                    <a:sysClr val="windowText" lastClr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61" name="Прямоугольник 160"/>
              <p:cNvSpPr/>
              <p:nvPr/>
            </p:nvSpPr>
            <p:spPr>
              <a:xfrm>
                <a:off x="3694090" y="1998182"/>
                <a:ext cx="2060749" cy="342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kern="0" dirty="0" smtClean="0">
                    <a:solidFill>
                      <a:srgbClr val="007E39"/>
                    </a:solidFill>
                    <a:latin typeface="Arial" charset="0"/>
                    <a:cs typeface="Arial" charset="0"/>
                  </a:rPr>
                  <a:t>Перевозчики</a:t>
                </a:r>
                <a:endParaRPr lang="ru-RU" sz="1200" b="1" kern="0" dirty="0">
                  <a:solidFill>
                    <a:srgbClr val="007E39"/>
                  </a:solidFill>
                  <a:latin typeface="Arial"/>
                  <a:cs typeface="Arial" charset="0"/>
                </a:endParaRPr>
              </a:p>
            </p:txBody>
          </p:sp>
          <p:cxnSp>
            <p:nvCxnSpPr>
              <p:cNvPr id="162" name="Прямая со стрелкой 15"/>
              <p:cNvCxnSpPr>
                <a:cxnSpLocks noChangeShapeType="1"/>
              </p:cNvCxnSpPr>
              <p:nvPr/>
            </p:nvCxnSpPr>
            <p:spPr bwMode="auto">
              <a:xfrm rot="16200000" flipH="1">
                <a:off x="4059792" y="2759330"/>
                <a:ext cx="936625" cy="1587"/>
              </a:xfrm>
              <a:prstGeom prst="straightConnector1">
                <a:avLst/>
              </a:prstGeom>
              <a:noFill/>
              <a:ln w="38100" algn="ctr">
                <a:solidFill>
                  <a:srgbClr val="B6DCD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" name="Прямая со стрелкой 21"/>
              <p:cNvCxnSpPr>
                <a:cxnSpLocks noChangeShapeType="1"/>
              </p:cNvCxnSpPr>
              <p:nvPr/>
            </p:nvCxnSpPr>
            <p:spPr bwMode="auto">
              <a:xfrm flipH="1">
                <a:off x="2124178" y="3573463"/>
                <a:ext cx="1655763" cy="0"/>
              </a:xfrm>
              <a:prstGeom prst="straightConnector1">
                <a:avLst/>
              </a:prstGeom>
              <a:noFill/>
              <a:ln w="38100" algn="ctr">
                <a:solidFill>
                  <a:srgbClr val="B6DCD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64" name="Picture 1" descr="I:\NP\SHABLON PREZENTATSIJI\recycle-logo.gif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661" y="3141662"/>
                <a:ext cx="1519952" cy="1071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" name="Picture 7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616" y="3644900"/>
                <a:ext cx="2030412" cy="28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" name="Прямоугольник 165"/>
              <p:cNvSpPr/>
              <p:nvPr/>
            </p:nvSpPr>
            <p:spPr>
              <a:xfrm>
                <a:off x="1598006" y="3050243"/>
                <a:ext cx="2533873" cy="571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kern="0" dirty="0" smtClean="0">
                    <a:solidFill>
                      <a:srgbClr val="007E39"/>
                    </a:solidFill>
                    <a:latin typeface="Arial"/>
                  </a:rPr>
                  <a:t>Вторичное</a:t>
                </a:r>
                <a:r>
                  <a:rPr lang="uk-UA" sz="1200" b="1" kern="0" dirty="0" smtClean="0">
                    <a:solidFill>
                      <a:srgbClr val="007E39"/>
                    </a:solidFill>
                    <a:latin typeface="Arial"/>
                  </a:rPr>
                  <a:t> </a:t>
                </a:r>
                <a:r>
                  <a:rPr lang="ru-RU" sz="1200" b="1" kern="0" dirty="0" smtClean="0">
                    <a:solidFill>
                      <a:srgbClr val="007E39"/>
                    </a:solidFill>
                    <a:latin typeface="Arial"/>
                  </a:rPr>
                  <a:t>сырье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200" b="1" kern="0" dirty="0" smtClean="0">
                    <a:solidFill>
                      <a:srgbClr val="007E39"/>
                    </a:solidFill>
                    <a:latin typeface="Arial"/>
                    <a:cs typeface="Arial" charset="0"/>
                  </a:rPr>
                  <a:t>до 25%</a:t>
                </a:r>
                <a:endParaRPr lang="ru-RU" sz="1200" b="1" kern="0" dirty="0">
                  <a:solidFill>
                    <a:srgbClr val="007E39"/>
                  </a:solidFill>
                  <a:latin typeface="Arial"/>
                  <a:cs typeface="Arial" charset="0"/>
                </a:endParaRPr>
              </a:p>
            </p:txBody>
          </p:sp>
          <p:pic>
            <p:nvPicPr>
              <p:cNvPr id="167" name="Picture 8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4325" y="3733803"/>
                <a:ext cx="450850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8" name="Прямая со стрелкой 26"/>
              <p:cNvCxnSpPr>
                <a:cxnSpLocks noChangeShapeType="1"/>
              </p:cNvCxnSpPr>
              <p:nvPr/>
            </p:nvCxnSpPr>
            <p:spPr bwMode="auto">
              <a:xfrm flipV="1">
                <a:off x="3132143" y="4076700"/>
                <a:ext cx="1008062" cy="865188"/>
              </a:xfrm>
              <a:prstGeom prst="straightConnector1">
                <a:avLst/>
              </a:prstGeom>
              <a:noFill/>
              <a:ln w="38100" algn="ctr">
                <a:solidFill>
                  <a:srgbClr val="B6DCD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9" name="Прямая со стрелкой 27"/>
              <p:cNvCxnSpPr>
                <a:cxnSpLocks noChangeShapeType="1"/>
              </p:cNvCxnSpPr>
              <p:nvPr/>
            </p:nvCxnSpPr>
            <p:spPr bwMode="auto">
              <a:xfrm rot="10800000" flipV="1">
                <a:off x="2843213" y="4076700"/>
                <a:ext cx="1008062" cy="865188"/>
              </a:xfrm>
              <a:prstGeom prst="straightConnector1">
                <a:avLst/>
              </a:prstGeom>
              <a:noFill/>
              <a:ln w="38100" algn="ctr">
                <a:solidFill>
                  <a:srgbClr val="B6DCD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70" name="Picture 9"/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980" y="3860803"/>
                <a:ext cx="1444625" cy="1298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10"/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448" y="4561557"/>
                <a:ext cx="450850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1"/>
              <p:cNvPicPr>
                <a:picLocks noChangeAspect="1" noChangeArrowheads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8423" y="5114008"/>
                <a:ext cx="1646237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12"/>
              <p:cNvPicPr>
                <a:picLocks noChangeAspect="1" noChangeArrowheads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8423" y="5112420"/>
                <a:ext cx="1646237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" name="Picture 13"/>
              <p:cNvPicPr>
                <a:picLocks noChangeAspect="1" noChangeArrowheads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8850" y="4965096"/>
                <a:ext cx="1341438" cy="76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" name="Picture 14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463" y="4005263"/>
                <a:ext cx="328612" cy="963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76" name="Прямая со стрелкой 37"/>
              <p:cNvCxnSpPr>
                <a:cxnSpLocks noChangeShapeType="1"/>
              </p:cNvCxnSpPr>
              <p:nvPr/>
            </p:nvCxnSpPr>
            <p:spPr bwMode="auto">
              <a:xfrm rot="16200000" flipH="1">
                <a:off x="4248151" y="4617120"/>
                <a:ext cx="792162" cy="1587"/>
              </a:xfrm>
              <a:prstGeom prst="straightConnector1">
                <a:avLst/>
              </a:prstGeom>
              <a:noFill/>
              <a:ln w="38100" algn="ctr">
                <a:solidFill>
                  <a:srgbClr val="B6DCD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77" name="Picture 15"/>
              <p:cNvPicPr>
                <a:picLocks noChangeAspect="1"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73" y="4149731"/>
                <a:ext cx="433387" cy="847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" name="Picture 16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9341" y="4293270"/>
                <a:ext cx="450850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Picture 17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688" y="4006853"/>
                <a:ext cx="1689100" cy="1122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80" name="Прямая со стрелкой 41"/>
              <p:cNvCxnSpPr>
                <a:cxnSpLocks noChangeShapeType="1"/>
              </p:cNvCxnSpPr>
              <p:nvPr/>
            </p:nvCxnSpPr>
            <p:spPr bwMode="auto">
              <a:xfrm flipH="1" flipV="1">
                <a:off x="5435604" y="4149725"/>
                <a:ext cx="1409700" cy="827088"/>
              </a:xfrm>
              <a:prstGeom prst="straightConnector1">
                <a:avLst/>
              </a:prstGeom>
              <a:noFill/>
              <a:ln w="38100" algn="ctr">
                <a:solidFill>
                  <a:srgbClr val="B6DCD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1" name="Прямоугольник 180"/>
              <p:cNvSpPr/>
              <p:nvPr/>
            </p:nvSpPr>
            <p:spPr>
              <a:xfrm>
                <a:off x="5852394" y="4544983"/>
                <a:ext cx="248786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kern="0" dirty="0">
                    <a:solidFill>
                      <a:sysClr val="windowText" lastClr="000000"/>
                    </a:solidFill>
                    <a:latin typeface="Arial"/>
                    <a:cs typeface="Arial" charset="0"/>
                  </a:rPr>
                  <a:t>$</a:t>
                </a:r>
                <a:endParaRPr lang="ru-RU" sz="900" b="1" kern="0" dirty="0">
                  <a:solidFill>
                    <a:sysClr val="windowText" lastClr="000000"/>
                  </a:solidFill>
                  <a:latin typeface="Arial"/>
                  <a:cs typeface="Arial" charset="0"/>
                </a:endParaRPr>
              </a:p>
            </p:txBody>
          </p:sp>
          <p:pic>
            <p:nvPicPr>
              <p:cNvPr id="182" name="Picture 18"/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604" y="3933825"/>
                <a:ext cx="901700" cy="811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7" name="TextBox 146"/>
            <p:cNvSpPr txBox="1"/>
            <p:nvPr/>
          </p:nvSpPr>
          <p:spPr>
            <a:xfrm>
              <a:off x="8060860" y="5213519"/>
              <a:ext cx="9906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2"/>
                  </a:solidFill>
                </a:rPr>
                <a:t>Цементные заводы</a:t>
              </a:r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540500" y="5251907"/>
              <a:ext cx="1254236" cy="277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2"/>
                  </a:solidFill>
                </a:rPr>
                <a:t>Потребители</a:t>
              </a:r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045529" y="5251907"/>
              <a:ext cx="1138945" cy="277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2"/>
                  </a:solidFill>
                </a:rPr>
                <a:t>Потребители</a:t>
              </a:r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6865738" y="2937969"/>
              <a:ext cx="1389262" cy="277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b="1" kern="0" dirty="0" smtClean="0">
                  <a:solidFill>
                    <a:srgbClr val="007E39"/>
                  </a:solidFill>
                  <a:latin typeface="Arial"/>
                  <a:cs typeface="Arial" charset="0"/>
                </a:rPr>
                <a:t>ТБО         100%</a:t>
              </a:r>
              <a:endParaRPr lang="uk-UA" sz="1200" b="1" kern="0" dirty="0">
                <a:solidFill>
                  <a:srgbClr val="007E39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 rot="18842585">
              <a:off x="5610032" y="4558426"/>
              <a:ext cx="15234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 smtClean="0">
                  <a:solidFill>
                    <a:srgbClr val="007E39"/>
                  </a:solidFill>
                  <a:latin typeface="Arial"/>
                  <a:cs typeface="Arial" charset="0"/>
                </a:rPr>
                <a:t>Электроэнергия</a:t>
              </a:r>
              <a:endParaRPr lang="ru-RU" sz="1200" b="1" kern="0" dirty="0">
                <a:solidFill>
                  <a:srgbClr val="007E39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183" name="TextBox 182"/>
          <p:cNvSpPr txBox="1"/>
          <p:nvPr>
            <p:custDataLst>
              <p:tags r:id="rId21"/>
            </p:custDataLst>
          </p:nvPr>
        </p:nvSpPr>
        <p:spPr>
          <a:xfrm>
            <a:off x="152400" y="1016000"/>
            <a:ext cx="4572000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Текущая ситуация: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Box 183"/>
          <p:cNvSpPr txBox="1"/>
          <p:nvPr>
            <p:custDataLst>
              <p:tags r:id="rId22"/>
            </p:custDataLst>
          </p:nvPr>
        </p:nvSpPr>
        <p:spPr>
          <a:xfrm>
            <a:off x="5168900" y="1028700"/>
            <a:ext cx="457200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Целевая ситуация: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Прямоугольник 184"/>
          <p:cNvSpPr/>
          <p:nvPr>
            <p:custDataLst>
              <p:tags r:id="rId23"/>
            </p:custDataLst>
          </p:nvPr>
        </p:nvSpPr>
        <p:spPr>
          <a:xfrm>
            <a:off x="284435" y="5732973"/>
            <a:ext cx="8963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solidFill>
                  <a:srgbClr val="10253F"/>
                </a:solidFill>
                <a:latin typeface="Arial"/>
                <a:cs typeface="Arial" charset="0"/>
              </a:rPr>
              <a:t>Полигон</a:t>
            </a:r>
            <a:r>
              <a:rPr lang="uk-UA" sz="1100" b="1" kern="0" dirty="0" smtClean="0">
                <a:solidFill>
                  <a:srgbClr val="10253F"/>
                </a:solidFill>
                <a:latin typeface="Arial"/>
                <a:cs typeface="Arial" charset="0"/>
              </a:rPr>
              <a:t> 3</a:t>
            </a:r>
            <a:endParaRPr lang="ru-RU" sz="1100" b="1" kern="0" dirty="0">
              <a:solidFill>
                <a:sysClr val="windowText" lastClr="000000"/>
              </a:solidFill>
              <a:latin typeface="Arial"/>
              <a:cs typeface="Arial" charset="0"/>
            </a:endParaRPr>
          </a:p>
        </p:txBody>
      </p:sp>
      <p:sp>
        <p:nvSpPr>
          <p:cNvPr id="186" name="Прямоугольник 185"/>
          <p:cNvSpPr/>
          <p:nvPr>
            <p:custDataLst>
              <p:tags r:id="rId24"/>
            </p:custDataLst>
          </p:nvPr>
        </p:nvSpPr>
        <p:spPr>
          <a:xfrm>
            <a:off x="2024335" y="5745673"/>
            <a:ext cx="8963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solidFill>
                  <a:srgbClr val="10253F"/>
                </a:solidFill>
                <a:latin typeface="Arial"/>
                <a:cs typeface="Arial" charset="0"/>
              </a:rPr>
              <a:t>Полигон</a:t>
            </a:r>
            <a:r>
              <a:rPr lang="uk-UA" sz="1100" b="1" kern="0" dirty="0" smtClean="0">
                <a:solidFill>
                  <a:srgbClr val="10253F"/>
                </a:solidFill>
                <a:latin typeface="Arial"/>
                <a:cs typeface="Arial" charset="0"/>
              </a:rPr>
              <a:t> 4</a:t>
            </a:r>
            <a:endParaRPr lang="ru-RU" sz="1100" b="1" kern="0" dirty="0">
              <a:solidFill>
                <a:sysClr val="windowText" lastClr="000000"/>
              </a:solidFill>
              <a:latin typeface="Arial"/>
              <a:cs typeface="Arial" charset="0"/>
            </a:endParaRPr>
          </a:p>
        </p:txBody>
      </p:sp>
      <p:sp>
        <p:nvSpPr>
          <p:cNvPr id="187" name="Прямоугольник 186"/>
          <p:cNvSpPr/>
          <p:nvPr>
            <p:custDataLst>
              <p:tags r:id="rId25"/>
            </p:custDataLst>
          </p:nvPr>
        </p:nvSpPr>
        <p:spPr>
          <a:xfrm>
            <a:off x="3738835" y="5745673"/>
            <a:ext cx="8963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solidFill>
                  <a:srgbClr val="10253F"/>
                </a:solidFill>
                <a:latin typeface="Arial"/>
                <a:cs typeface="Arial" charset="0"/>
              </a:rPr>
              <a:t>Полигон</a:t>
            </a:r>
            <a:r>
              <a:rPr lang="uk-UA" sz="1100" b="1" kern="0" dirty="0" smtClean="0">
                <a:solidFill>
                  <a:srgbClr val="10253F"/>
                </a:solidFill>
                <a:latin typeface="Arial"/>
                <a:cs typeface="Arial" charset="0"/>
              </a:rPr>
              <a:t> 5</a:t>
            </a:r>
            <a:endParaRPr lang="ru-RU" sz="1100" b="1" kern="0" dirty="0">
              <a:solidFill>
                <a:sysClr val="windowText" lastClr="000000"/>
              </a:solidFill>
              <a:latin typeface="Arial"/>
              <a:cs typeface="Arial" charset="0"/>
            </a:endParaRPr>
          </a:p>
        </p:txBody>
      </p:sp>
      <p:cxnSp>
        <p:nvCxnSpPr>
          <p:cNvPr id="188" name="Прямая со стрелкой 17"/>
          <p:cNvCxnSpPr>
            <a:cxnSpLocks noChangeShapeType="1"/>
          </p:cNvCxnSpPr>
          <p:nvPr>
            <p:custDataLst>
              <p:tags r:id="rId26"/>
            </p:custDataLst>
          </p:nvPr>
        </p:nvCxnSpPr>
        <p:spPr bwMode="auto">
          <a:xfrm>
            <a:off x="4191000" y="4457700"/>
            <a:ext cx="3076" cy="693054"/>
          </a:xfrm>
          <a:prstGeom prst="straightConnector1">
            <a:avLst/>
          </a:prstGeom>
          <a:noFill/>
          <a:ln w="38100" algn="ctr">
            <a:solidFill>
              <a:srgbClr val="B6DCD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9" name="Прямая со стрелкой 17"/>
          <p:cNvCxnSpPr>
            <a:cxnSpLocks noChangeShapeType="1"/>
          </p:cNvCxnSpPr>
          <p:nvPr>
            <p:custDataLst>
              <p:tags r:id="rId27"/>
            </p:custDataLst>
          </p:nvPr>
        </p:nvCxnSpPr>
        <p:spPr bwMode="auto">
          <a:xfrm>
            <a:off x="2438400" y="4432300"/>
            <a:ext cx="12700" cy="762000"/>
          </a:xfrm>
          <a:prstGeom prst="straightConnector1">
            <a:avLst/>
          </a:prstGeom>
          <a:noFill/>
          <a:ln w="38100" algn="ctr">
            <a:solidFill>
              <a:srgbClr val="B6DCD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0" name="Прямая со стрелкой 17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>
            <a:off x="723900" y="4457700"/>
            <a:ext cx="12700" cy="762000"/>
          </a:xfrm>
          <a:prstGeom prst="straightConnector1">
            <a:avLst/>
          </a:prstGeom>
          <a:noFill/>
          <a:ln w="38100" algn="ctr">
            <a:solidFill>
              <a:srgbClr val="B6DCD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91" name="Picture 6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3323" y="4441991"/>
            <a:ext cx="165477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3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45" t="3869" r="37931" b="79574"/>
          <a:stretch>
            <a:fillRect/>
          </a:stretch>
        </p:blipFill>
        <p:spPr bwMode="auto">
          <a:xfrm>
            <a:off x="2070100" y="3683001"/>
            <a:ext cx="927100" cy="48235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6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0522" y="4441990"/>
            <a:ext cx="1710477" cy="4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" name="Прямоугольник 193"/>
          <p:cNvSpPr/>
          <p:nvPr>
            <p:custDataLst>
              <p:tags r:id="rId32"/>
            </p:custDataLst>
          </p:nvPr>
        </p:nvSpPr>
        <p:spPr>
          <a:xfrm>
            <a:off x="322535" y="4158173"/>
            <a:ext cx="8963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solidFill>
                  <a:srgbClr val="10253F"/>
                </a:solidFill>
                <a:latin typeface="Arial"/>
                <a:cs typeface="Arial" charset="0"/>
              </a:rPr>
              <a:t>Полигон</a:t>
            </a:r>
            <a:r>
              <a:rPr lang="uk-UA" sz="1100" b="1" kern="0" dirty="0" smtClean="0">
                <a:solidFill>
                  <a:srgbClr val="10253F"/>
                </a:solidFill>
                <a:latin typeface="Arial"/>
                <a:cs typeface="Arial" charset="0"/>
              </a:rPr>
              <a:t> 2</a:t>
            </a:r>
            <a:endParaRPr lang="ru-RU" sz="1100" b="1" kern="0" dirty="0">
              <a:solidFill>
                <a:sysClr val="windowText" lastClr="000000"/>
              </a:solidFill>
              <a:latin typeface="Arial"/>
              <a:cs typeface="Arial" charset="0"/>
            </a:endParaRPr>
          </a:p>
        </p:txBody>
      </p:sp>
      <p:sp>
        <p:nvSpPr>
          <p:cNvPr id="195" name="Прямоугольник 194"/>
          <p:cNvSpPr/>
          <p:nvPr>
            <p:custDataLst>
              <p:tags r:id="rId33"/>
            </p:custDataLst>
          </p:nvPr>
        </p:nvSpPr>
        <p:spPr>
          <a:xfrm>
            <a:off x="2426421" y="2887261"/>
            <a:ext cx="63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kern="0" dirty="0" smtClean="0">
                <a:solidFill>
                  <a:srgbClr val="FF0000"/>
                </a:solidFill>
                <a:latin typeface="Arial"/>
                <a:cs typeface="Arial" charset="0"/>
              </a:rPr>
              <a:t>ТБО</a:t>
            </a:r>
            <a:endParaRPr lang="uk-UA" sz="1400" b="1" kern="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pic>
        <p:nvPicPr>
          <p:cNvPr id="196" name="Picture 59"/>
          <p:cNvPicPr>
            <a:picLocks noChangeAspect="1" noChangeArrowheads="1"/>
          </p:cNvPicPr>
          <p:nvPr/>
        </p:nvPicPr>
        <p:blipFill>
          <a:blip r:embed="rId38" cstate="print"/>
          <a:srcRect l="9487" t="10628" b="22343"/>
          <a:stretch>
            <a:fillRect/>
          </a:stretch>
        </p:blipFill>
        <p:spPr bwMode="auto">
          <a:xfrm>
            <a:off x="3560618" y="1953491"/>
            <a:ext cx="1244718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940300" y="696686"/>
            <a:ext cx="0" cy="551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Объект 41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24287" name="think-cell Slide" r:id="rId14" imgW="270" imgH="270" progId="TCLayout.ActiveDocument.1">
              <p:embed/>
            </p:oleObj>
          </a:graphicData>
        </a:graphic>
      </p:graphicFrame>
      <p:sp>
        <p:nvSpPr>
          <p:cNvPr id="39" name="Text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7063" y="662126"/>
            <a:ext cx="7252272" cy="63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индустриальных парков на территории днепропетровской области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20" name="Picture 4" descr="http://ccc.ulstu.ru/images/stories/February2014/cd4cc863629dffce1934c6f720f4bf4e_x1024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5" cstate="print"/>
          <a:srcRect t="15050"/>
          <a:stretch/>
        </p:blipFill>
        <p:spPr bwMode="auto">
          <a:xfrm>
            <a:off x="425374" y="2814218"/>
            <a:ext cx="1787816" cy="1162243"/>
          </a:xfrm>
          <a:prstGeom prst="rect">
            <a:avLst/>
          </a:prstGeom>
          <a:noFill/>
        </p:spPr>
      </p:pic>
      <p:sp>
        <p:nvSpPr>
          <p:cNvPr id="67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/>
        </p:spPr>
        <p:txBody>
          <a:bodyPr vert="horz" lIns="91440" tIns="45720" rIns="91440" bIns="45720" rtlCol="0" anchor="ctr"/>
          <a:lstStyle/>
          <a:p>
            <a:fld id="{4B523730-66F9-4633-B89A-A164FD6C5D85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13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>
            <p:custDataLst>
              <p:tags r:id="rId5"/>
            </p:custDataLst>
          </p:nvPr>
        </p:nvSpPr>
        <p:spPr>
          <a:xfrm>
            <a:off x="0" y="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Ключевые проекты 2014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18" name="Picture 2" descr="http://stroyobzor.ua/assets/files/%D1%84%D0%BE%D1%82%D0%BE%20WWW/%D0%B8%D0%BD%D0%B4%D1%83%D1%81%D1%82%D1%80%D0%B8%D0%B0%D0%BB%D1%8C%D0%BD%D1%8B%D0%B9%20%D0%BF%D0%B0%D1%80%D0%BA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6" cstate="print"/>
          <a:srcRect l="947" t="1427"/>
          <a:stretch/>
        </p:blipFill>
        <p:spPr bwMode="auto">
          <a:xfrm>
            <a:off x="433388" y="421480"/>
            <a:ext cx="1767756" cy="1161051"/>
          </a:xfrm>
          <a:prstGeom prst="rect">
            <a:avLst/>
          </a:prstGeom>
          <a:noFill/>
        </p:spPr>
      </p:pic>
      <p:pic>
        <p:nvPicPr>
          <p:cNvPr id="46" name="Picture 27" descr="http://www.realnest.com.ua/images/579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4488" y="4063381"/>
            <a:ext cx="1944216" cy="760405"/>
          </a:xfrm>
          <a:prstGeom prst="rect">
            <a:avLst/>
          </a:prstGeom>
          <a:noFill/>
        </p:spPr>
      </p:pic>
      <p:pic>
        <p:nvPicPr>
          <p:cNvPr id="137225" name="Picture 9" descr="http://www.glastroesch.ch/typo3temp/pics/d7054e0e64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6496" y="4941168"/>
            <a:ext cx="1800200" cy="1080120"/>
          </a:xfrm>
          <a:prstGeom prst="rect">
            <a:avLst/>
          </a:prstGeom>
          <a:noFill/>
        </p:spPr>
      </p:pic>
      <p:pic>
        <p:nvPicPr>
          <p:cNvPr id="10" name="Picture 12" descr="http://profidom.com.ua/images/news/musor_web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6496" y="1582919"/>
            <a:ext cx="1800200" cy="1107815"/>
          </a:xfrm>
          <a:prstGeom prst="rect">
            <a:avLst/>
          </a:prstGeom>
          <a:noFill/>
        </p:spPr>
      </p:pic>
      <p:sp>
        <p:nvSpPr>
          <p:cNvPr id="12" name="Text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7063" y="1956911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Инвестиции в сферу обращения с твердыми бытовыми отходами </a:t>
            </a:r>
          </a:p>
        </p:txBody>
      </p:sp>
      <p:sp>
        <p:nvSpPr>
          <p:cNvPr id="14" name="Text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7063" y="3181847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регионального бизнес-инкубатора</a:t>
            </a:r>
          </a:p>
        </p:txBody>
      </p:sp>
      <p:sp>
        <p:nvSpPr>
          <p:cNvPr id="15" name="Text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37063" y="4244142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«доступное жилье</a:t>
            </a: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 на 2014 год</a:t>
            </a:r>
            <a:endParaRPr lang="ru-RU" altLang="zh-CN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57162" y="5022316"/>
            <a:ext cx="7332173" cy="9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Строительства завода по производству стеклопакетов компании </a:t>
            </a:r>
            <a:r>
              <a:rPr lang="ru-RU" altLang="zh-CN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Glas</a:t>
            </a: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zh-CN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Trösch</a:t>
            </a:r>
            <a:endParaRPr lang="ru-RU" altLang="zh-CN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2-я очередь</a:t>
            </a:r>
            <a:endParaRPr lang="ru-RU" altLang="zh-CN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216696" y="1556792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18547" y="2742988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01144" y="4011297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01144" y="4876040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96014" y="6129390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78595" y="385005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>
            <p:custDataLst>
              <p:tags r:id="rId11"/>
            </p:custDataLst>
          </p:nvPr>
        </p:nvSpPr>
        <p:spPr>
          <a:xfrm>
            <a:off x="-3265" y="385004"/>
            <a:ext cx="9906000" cy="2357983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12"/>
            </p:custDataLst>
          </p:nvPr>
        </p:nvSpPr>
        <p:spPr>
          <a:xfrm>
            <a:off x="0" y="4011296"/>
            <a:ext cx="9906000" cy="2132051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0411839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0064" name="think-cell Slide" r:id="rId16" imgW="270" imgH="270" progId="TCLayout.ActiveDocument.1">
              <p:embed/>
            </p:oleObj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 vert="horz" lIns="91440" tIns="45720" rIns="91440" bIns="45720" rtlCol="0" anchor="ctr"/>
          <a:lstStyle/>
          <a:p>
            <a:fld id="{C0200EB8-E879-4198-8E95-5E5924D9284F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14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6" name="Picture 4" descr="http://ccc.ulstu.ru/images/stories/February2014/cd4cc863629dffce1934c6f720f4bf4e_x1024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7" cstate="print"/>
          <a:srcRect t="15050"/>
          <a:stretch/>
        </p:blipFill>
        <p:spPr bwMode="auto">
          <a:xfrm>
            <a:off x="0" y="0"/>
            <a:ext cx="1787816" cy="1162243"/>
          </a:xfrm>
          <a:prstGeom prst="rect">
            <a:avLst/>
          </a:prstGeom>
          <a:noFill/>
        </p:spPr>
      </p:pic>
      <p:sp>
        <p:nvSpPr>
          <p:cNvPr id="18" name="Text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1467" y="44502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 algn="r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регионального бизнес-инкубатора</a:t>
            </a:r>
          </a:p>
        </p:txBody>
      </p:sp>
      <p:pic>
        <p:nvPicPr>
          <p:cNvPr id="22" name="Picture 8" descr="http://ihub.com.ua/wp-content/uploads/2012/09/3D_Pre-Final2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456" y="5085184"/>
            <a:ext cx="3888432" cy="1008112"/>
          </a:xfrm>
          <a:prstGeom prst="rect">
            <a:avLst/>
          </a:prstGeom>
          <a:noFill/>
        </p:spPr>
      </p:pic>
      <p:pic>
        <p:nvPicPr>
          <p:cNvPr id="27" name="Picture 4" descr="http://ihub.com.ua/wp-content/uploads/2012/09/iHUB_floor-plan1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8464" y="3284985"/>
            <a:ext cx="2438267" cy="1679749"/>
          </a:xfrm>
          <a:prstGeom prst="rect">
            <a:avLst/>
          </a:prstGeom>
          <a:noFill/>
        </p:spPr>
      </p:pic>
      <p:pic>
        <p:nvPicPr>
          <p:cNvPr id="28" name="Picture 11" descr="http://www.vyatsu.ru/uploads/image/1112/img_0101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13" y="2340705"/>
            <a:ext cx="1990778" cy="1328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>
            <p:custDataLst>
              <p:tags r:id="rId8"/>
            </p:custDataLst>
          </p:nvPr>
        </p:nvSpPr>
        <p:spPr>
          <a:xfrm>
            <a:off x="4099266" y="581122"/>
            <a:ext cx="5213024" cy="2057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Цели: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одействие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успешному развитию малых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Wingdings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превращение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интересной инновационной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бизнес-идеи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привлекательный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бизнес-проект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в последующем будет реализован с помощью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инвесторов.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ятиугольник 29"/>
          <p:cNvSpPr/>
          <p:nvPr>
            <p:custDataLst>
              <p:tags r:id="rId9"/>
            </p:custDataLst>
          </p:nvPr>
        </p:nvSpPr>
        <p:spPr>
          <a:xfrm>
            <a:off x="4230954" y="4497431"/>
            <a:ext cx="4968463" cy="50587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 и квалификации,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ятиугольник 30"/>
          <p:cNvSpPr/>
          <p:nvPr>
            <p:custDataLst>
              <p:tags r:id="rId10"/>
            </p:custDataLst>
          </p:nvPr>
        </p:nvSpPr>
        <p:spPr>
          <a:xfrm>
            <a:off x="4230954" y="3495836"/>
            <a:ext cx="4968464" cy="278373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инергетический эффект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ятиугольник 31"/>
          <p:cNvSpPr/>
          <p:nvPr>
            <p:custDataLst>
              <p:tags r:id="rId11"/>
            </p:custDataLst>
          </p:nvPr>
        </p:nvSpPr>
        <p:spPr>
          <a:xfrm>
            <a:off x="4230955" y="3857885"/>
            <a:ext cx="4968463" cy="588566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площади,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предоставляемые по доступной арендной плате и на гибких условиях аренды.</a:t>
            </a:r>
          </a:p>
        </p:txBody>
      </p:sp>
      <p:sp>
        <p:nvSpPr>
          <p:cNvPr id="33" name="Пятиугольник 32"/>
          <p:cNvSpPr/>
          <p:nvPr>
            <p:custDataLst>
              <p:tags r:id="rId12"/>
            </p:custDataLst>
          </p:nvPr>
        </p:nvSpPr>
        <p:spPr>
          <a:xfrm>
            <a:off x="4230955" y="5086453"/>
            <a:ext cx="4968463" cy="36732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связей 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бизнеса.</a:t>
            </a:r>
          </a:p>
        </p:txBody>
      </p:sp>
      <p:sp>
        <p:nvSpPr>
          <p:cNvPr id="34" name="Пятиугольник 33"/>
          <p:cNvSpPr/>
          <p:nvPr>
            <p:custDataLst>
              <p:tags r:id="rId13"/>
            </p:custDataLst>
          </p:nvPr>
        </p:nvSpPr>
        <p:spPr>
          <a:xfrm>
            <a:off x="4230955" y="5550717"/>
            <a:ext cx="4968462" cy="50948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ухгалтерский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учет, юридические и технологические услуги, маркетинг.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94556" y="3058391"/>
            <a:ext cx="4179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Выгоды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для Резидента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бизнес-инкубатора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6" name="Picture 10" descr="http://ihub.com.ua/wp-content/uploads/2012/09/384x288-2.jp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6456" y="1196519"/>
            <a:ext cx="2137147" cy="160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53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0200EB8-E879-4198-8E95-5E5924D9284F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15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7" name="Picture 4" descr="http://ccc.ulstu.ru/images/stories/February2014/cd4cc863629dffce1934c6f720f4bf4e_x1024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 cstate="print"/>
          <a:srcRect t="15050"/>
          <a:stretch/>
        </p:blipFill>
        <p:spPr bwMode="auto">
          <a:xfrm>
            <a:off x="0" y="0"/>
            <a:ext cx="1787816" cy="1162243"/>
          </a:xfrm>
          <a:prstGeom prst="rect">
            <a:avLst/>
          </a:prstGeom>
          <a:noFill/>
        </p:spPr>
      </p:pic>
      <p:sp>
        <p:nvSpPr>
          <p:cNvPr id="48" name="Text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16289" y="-37332"/>
            <a:ext cx="7172369" cy="6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 algn="r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регионального </a:t>
            </a: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бизнес-инкубатора</a:t>
            </a:r>
          </a:p>
          <a:p>
            <a:pPr marL="1588" algn="r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</a:t>
            </a: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бизнес-</a:t>
            </a:r>
            <a:r>
              <a:rPr lang="ru-RU" altLang="zh-CN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инкубирования</a:t>
            </a:r>
            <a:endParaRPr lang="ru-RU" altLang="zh-CN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342900" y="1295170"/>
            <a:ext cx="2400300" cy="1047980"/>
          </a:xfrm>
          <a:prstGeom prst="homePlate">
            <a:avLst>
              <a:gd name="adj" fmla="val 33357"/>
            </a:avLst>
          </a:prstGeom>
          <a:noFill/>
          <a:ln w="31750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ПРЕТЕНДЕНТ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бизнес-идеи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2524125" y="1305697"/>
            <a:ext cx="2562225" cy="1047980"/>
          </a:xfrm>
          <a:prstGeom prst="chevron">
            <a:avLst>
              <a:gd name="adj" fmla="val 36686"/>
            </a:avLst>
          </a:prstGeom>
          <a:noFill/>
          <a:ln w="31750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ПРЕ-ИНКУБАТОР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 пользуется услугами инкубатора, но не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своего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офиса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4829175" y="1295170"/>
            <a:ext cx="2562225" cy="1047980"/>
          </a:xfrm>
          <a:prstGeom prst="chevron">
            <a:avLst>
              <a:gd name="adj" fmla="val 36686"/>
            </a:avLst>
          </a:prstGeom>
          <a:noFill/>
          <a:ln w="31750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БИЗНЕС-ИНКУБАТОР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пользуется услугами инкубатора, и имеет в нем свой офис</a:t>
            </a:r>
          </a:p>
        </p:txBody>
      </p:sp>
      <p:sp>
        <p:nvSpPr>
          <p:cNvPr id="29" name="Нашивка 28"/>
          <p:cNvSpPr/>
          <p:nvPr/>
        </p:nvSpPr>
        <p:spPr>
          <a:xfrm>
            <a:off x="7124699" y="1295170"/>
            <a:ext cx="2695575" cy="1047980"/>
          </a:xfrm>
          <a:prstGeom prst="chevron">
            <a:avLst>
              <a:gd name="adj" fmla="val 35777"/>
            </a:avLst>
          </a:prstGeom>
          <a:noFill/>
          <a:ln w="31750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САМОСТОЯТЕЛЬНОЕ ВЕДЕНИЕ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66975" y="2353677"/>
            <a:ext cx="0" cy="385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762500" y="2363202"/>
            <a:ext cx="0" cy="385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077074" y="2353676"/>
            <a:ext cx="0" cy="385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467849" y="2333625"/>
            <a:ext cx="0" cy="385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42900" y="2333624"/>
            <a:ext cx="0" cy="38566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80713" y="2469634"/>
            <a:ext cx="208626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buAutoNum type="arabicPeriod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Подача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заявки в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бизнес-инкубатор.</a:t>
            </a:r>
          </a:p>
          <a:p>
            <a:pPr marL="180975" indent="-180975">
              <a:buAutoNum type="arabicPeriod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AutoNum type="arabicPeriod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Отбор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заявок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бизнес-инкубатором.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44474" y="3074432"/>
            <a:ext cx="2218025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7800" indent="-177800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Консультации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обучение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бизнес-плана</a:t>
            </a:r>
          </a:p>
          <a:p>
            <a:pPr marL="180975" indent="-180975">
              <a:buAutoNum type="arabicPeriod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Разработка бизнес-плана</a:t>
            </a:r>
          </a:p>
          <a:p>
            <a:pPr marL="177800" indent="-177800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Оценка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бизнес-плана и принятие решения о предоставлении рабочего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16573" y="4515366"/>
            <a:ext cx="221802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7800" indent="-177800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6. Доработка бизнес-плана</a:t>
            </a:r>
          </a:p>
          <a:p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 Промежуточная оценка</a:t>
            </a:r>
          </a:p>
          <a:p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Экспертная комиссия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бизнес-плана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24699" y="5721866"/>
            <a:ext cx="22180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7800" indent="-177800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10. Венчурное финансирование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900" y="3454400"/>
            <a:ext cx="2124075" cy="2735847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486025" y="4736426"/>
            <a:ext cx="2276476" cy="1453822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486026" y="2363202"/>
            <a:ext cx="2276474" cy="711230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762501" y="2363202"/>
            <a:ext cx="2314574" cy="2152164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762499" y="5834633"/>
            <a:ext cx="2314575" cy="355614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077074" y="2363202"/>
            <a:ext cx="2390775" cy="3295164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6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ccc.ulstu.ru/images/stories/February2014/cd4cc863629dffce1934c6f720f4bf4e_x1024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 cstate="print"/>
          <a:srcRect t="15050"/>
          <a:stretch/>
        </p:blipFill>
        <p:spPr bwMode="auto">
          <a:xfrm>
            <a:off x="0" y="0"/>
            <a:ext cx="1787816" cy="116224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0200EB8-E879-4198-8E95-5E5924D9284F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16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741" y="1088571"/>
            <a:ext cx="703942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марта-25 апреля  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отбор проектов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000" y="2866576"/>
            <a:ext cx="703217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25 апреля -25 мая  –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анализ заявок  и разработка проектов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714" y="4354292"/>
            <a:ext cx="703217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27 мая  –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аседание комиссии по приему Резидентов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1538517"/>
            <a:ext cx="6995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Критерии отбора: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инновационность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проекта (создание новой услуги)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наличие бизнес плана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команда проекта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создание более 5 рабочих мест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543" y="3258460"/>
            <a:ext cx="6995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Анализ и разработка: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отраслевой анализ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финансовый анализ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помощь в доработке бизнес-плана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286" y="4746174"/>
            <a:ext cx="6995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Состав комиссии: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Представитель Областного совета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Руководитель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бизнес-инкубатора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Отраслевые эксперты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Консалтинг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Потенциальные инвесторы</a:t>
            </a:r>
          </a:p>
        </p:txBody>
      </p:sp>
      <p:pic>
        <p:nvPicPr>
          <p:cNvPr id="25" name="Picture 2" descr="http://www.advanta-group.ru/uploads/RTEmagicC_Stage_Gate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4660" y="1059539"/>
            <a:ext cx="2551340" cy="1872342"/>
          </a:xfrm>
          <a:prstGeom prst="rect">
            <a:avLst/>
          </a:prstGeom>
          <a:noFill/>
        </p:spPr>
      </p:pic>
      <p:pic>
        <p:nvPicPr>
          <p:cNvPr id="26" name="Picture 4" descr="http://100traders.com/wp-content/uploads/2013/07/fundamentalniy-anali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5463" y="2916465"/>
            <a:ext cx="2500537" cy="1596794"/>
          </a:xfrm>
          <a:prstGeom prst="rect">
            <a:avLst/>
          </a:prstGeom>
          <a:noFill/>
        </p:spPr>
      </p:pic>
      <p:sp>
        <p:nvSpPr>
          <p:cNvPr id="15" name="Text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16289" y="-37332"/>
            <a:ext cx="7172369" cy="6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 algn="r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регионального </a:t>
            </a: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бизнес-инкубатора</a:t>
            </a:r>
          </a:p>
          <a:p>
            <a:pPr marL="1588" algn="r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Отбор резидентов </a:t>
            </a:r>
            <a:r>
              <a:rPr lang="ru-RU" alt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Инкубатора</a:t>
            </a:r>
            <a:endParaRPr lang="ru-RU" altLang="zh-CN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6151" y="4527747"/>
            <a:ext cx="2499849" cy="166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613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Объект 41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25308" name="think-cell Slide" r:id="rId14" imgW="270" imgH="270" progId="TCLayout.ActiveDocument.1">
              <p:embed/>
            </p:oleObj>
          </a:graphicData>
        </a:graphic>
      </p:graphicFrame>
      <p:sp>
        <p:nvSpPr>
          <p:cNvPr id="39" name="Text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7063" y="662126"/>
            <a:ext cx="7252272" cy="63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индустриальных парков на территории днепропетровской области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20" name="Picture 4" descr="http://ccc.ulstu.ru/images/stories/February2014/cd4cc863629dffce1934c6f720f4bf4e_x1024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5" cstate="print"/>
          <a:srcRect t="15050"/>
          <a:stretch/>
        </p:blipFill>
        <p:spPr bwMode="auto">
          <a:xfrm>
            <a:off x="425374" y="2814218"/>
            <a:ext cx="1787816" cy="1162243"/>
          </a:xfrm>
          <a:prstGeom prst="rect">
            <a:avLst/>
          </a:prstGeom>
          <a:noFill/>
        </p:spPr>
      </p:pic>
      <p:sp>
        <p:nvSpPr>
          <p:cNvPr id="67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/>
        </p:spPr>
        <p:txBody>
          <a:bodyPr vert="horz" lIns="91440" tIns="45720" rIns="91440" bIns="45720" rtlCol="0" anchor="ctr"/>
          <a:lstStyle/>
          <a:p>
            <a:fld id="{4B523730-66F9-4633-B89A-A164FD6C5D85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17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>
            <p:custDataLst>
              <p:tags r:id="rId5"/>
            </p:custDataLst>
          </p:nvPr>
        </p:nvSpPr>
        <p:spPr>
          <a:xfrm>
            <a:off x="0" y="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Ключевые проекты 2014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18" name="Picture 2" descr="http://stroyobzor.ua/assets/files/%D1%84%D0%BE%D1%82%D0%BE%20WWW/%D0%B8%D0%BD%D0%B4%D1%83%D1%81%D1%82%D1%80%D0%B8%D0%B0%D0%BB%D1%8C%D0%BD%D1%8B%D0%B9%20%D0%BF%D0%B0%D1%80%D0%BA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6" cstate="print"/>
          <a:srcRect l="947" t="1427"/>
          <a:stretch/>
        </p:blipFill>
        <p:spPr bwMode="auto">
          <a:xfrm>
            <a:off x="433388" y="421480"/>
            <a:ext cx="1767756" cy="1161051"/>
          </a:xfrm>
          <a:prstGeom prst="rect">
            <a:avLst/>
          </a:prstGeom>
          <a:noFill/>
        </p:spPr>
      </p:pic>
      <p:pic>
        <p:nvPicPr>
          <p:cNvPr id="46" name="Picture 27" descr="http://www.realnest.com.ua/images/579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4488" y="4063381"/>
            <a:ext cx="1944216" cy="760405"/>
          </a:xfrm>
          <a:prstGeom prst="rect">
            <a:avLst/>
          </a:prstGeom>
          <a:noFill/>
        </p:spPr>
      </p:pic>
      <p:pic>
        <p:nvPicPr>
          <p:cNvPr id="137225" name="Picture 9" descr="http://www.glastroesch.ch/typo3temp/pics/d7054e0e64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6496" y="4941168"/>
            <a:ext cx="1800200" cy="1080120"/>
          </a:xfrm>
          <a:prstGeom prst="rect">
            <a:avLst/>
          </a:prstGeom>
          <a:noFill/>
        </p:spPr>
      </p:pic>
      <p:pic>
        <p:nvPicPr>
          <p:cNvPr id="10" name="Picture 12" descr="http://profidom.com.ua/images/news/musor_web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6496" y="1582919"/>
            <a:ext cx="1800200" cy="1107815"/>
          </a:xfrm>
          <a:prstGeom prst="rect">
            <a:avLst/>
          </a:prstGeom>
          <a:noFill/>
        </p:spPr>
      </p:pic>
      <p:sp>
        <p:nvSpPr>
          <p:cNvPr id="12" name="Text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7063" y="1956911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Инвестиции в сферу обращения с твердыми бытовыми отходами </a:t>
            </a:r>
          </a:p>
        </p:txBody>
      </p:sp>
      <p:sp>
        <p:nvSpPr>
          <p:cNvPr id="14" name="Text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7063" y="3181847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регионального бизнес-инкубатора</a:t>
            </a:r>
          </a:p>
        </p:txBody>
      </p:sp>
      <p:sp>
        <p:nvSpPr>
          <p:cNvPr id="15" name="Text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37063" y="4244142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«доступное жилье</a:t>
            </a: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 на 2014 год</a:t>
            </a:r>
            <a:endParaRPr lang="ru-RU" altLang="zh-CN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57162" y="5022316"/>
            <a:ext cx="7332173" cy="9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Строительства завода по производству стеклопакетов компании </a:t>
            </a:r>
            <a:r>
              <a:rPr lang="ru-RU" altLang="zh-CN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Glas</a:t>
            </a: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zh-CN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Trösch</a:t>
            </a:r>
            <a:endParaRPr lang="ru-RU" altLang="zh-CN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2-я очередь</a:t>
            </a:r>
            <a:endParaRPr lang="ru-RU" altLang="zh-CN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216696" y="1556792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18547" y="2742988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01144" y="4011297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01144" y="4876040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96014" y="6129390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78595" y="385005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>
            <p:custDataLst>
              <p:tags r:id="rId11"/>
            </p:custDataLst>
          </p:nvPr>
        </p:nvSpPr>
        <p:spPr>
          <a:xfrm>
            <a:off x="-3265" y="385004"/>
            <a:ext cx="9906000" cy="3626293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12"/>
            </p:custDataLst>
          </p:nvPr>
        </p:nvSpPr>
        <p:spPr>
          <a:xfrm>
            <a:off x="0" y="4876040"/>
            <a:ext cx="9906000" cy="1267307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8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7" descr="http://www.realnest.com.ua/images/579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568" y="-8555"/>
            <a:ext cx="1944216" cy="760405"/>
          </a:xfrm>
          <a:prstGeom prst="rect">
            <a:avLst/>
          </a:prstGeom>
          <a:noFill/>
        </p:spPr>
      </p:pic>
      <p:graphicFrame>
        <p:nvGraphicFramePr>
          <p:cNvPr id="12" name="Объект 11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7166" name="think-cell Slide" r:id="rId14" imgW="270" imgH="270" progId="TCLayout.ActiveDocument.1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AEE6133-6F8A-46F6-88C3-DB8BC489D12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27" name="Text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2043" y="18560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 algn="r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«доступное жилье</a:t>
            </a: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 на 2014 год</a:t>
            </a:r>
            <a:endParaRPr lang="ru-RU" altLang="zh-CN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8" name="Picture 8" descr="http://i.domik.net/pic/publication_190888_img54c3a29d0288a20b6e7a645aeb61972d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6112" y="3544390"/>
            <a:ext cx="4300311" cy="2409372"/>
          </a:xfrm>
          <a:prstGeom prst="rect">
            <a:avLst/>
          </a:prstGeom>
          <a:noFill/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="" xmlns:p14="http://schemas.microsoft.com/office/powerpoint/2010/main" val="2489490392"/>
              </p:ext>
            </p:extLst>
          </p:nvPr>
        </p:nvGraphicFramePr>
        <p:xfrm>
          <a:off x="4611913" y="3485245"/>
          <a:ext cx="5098143" cy="2496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1"/>
                <a:gridCol w="1699381"/>
                <a:gridCol w="1699381"/>
              </a:tblGrid>
              <a:tr h="4733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 кв. 2014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23103">
                <a:tc>
                  <a:txBody>
                    <a:bodyPr/>
                    <a:lstStyle/>
                    <a:p>
                      <a:r>
                        <a:rPr lang="ru-RU" sz="1400" i="0" dirty="0" smtClean="0">
                          <a:latin typeface="Arial" pitchFamily="34" charset="0"/>
                          <a:cs typeface="Arial" pitchFamily="34" charset="0"/>
                        </a:rPr>
                        <a:t>Сдана</a:t>
                      </a:r>
                    </a:p>
                    <a:p>
                      <a:r>
                        <a:rPr lang="ru-RU" sz="1400" i="0" dirty="0" smtClean="0">
                          <a:latin typeface="Arial" pitchFamily="34" charset="0"/>
                          <a:cs typeface="Arial" pitchFamily="34" charset="0"/>
                        </a:rPr>
                        <a:t>1-я очередь</a:t>
                      </a:r>
                    </a:p>
                    <a:p>
                      <a:r>
                        <a:rPr lang="uk-UA" sz="1400" b="1" i="0" dirty="0" smtClean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uk-UA" sz="1400" b="1" i="0" dirty="0" err="1" smtClean="0">
                          <a:latin typeface="Arial" pitchFamily="34" charset="0"/>
                          <a:cs typeface="Arial" pitchFamily="34" charset="0"/>
                        </a:rPr>
                        <a:t>дом</a:t>
                      </a:r>
                      <a:endParaRPr lang="ru-RU" sz="14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 </a:t>
                      </a:r>
                      <a:r>
                        <a:rPr lang="uk-UA" sz="1400" b="1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квартиры</a:t>
                      </a:r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uk-UA" sz="14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4203,41 </a:t>
                      </a:r>
                      <a:r>
                        <a:rPr lang="uk-UA" sz="1400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кв.м</a:t>
                      </a:r>
                      <a:r>
                        <a:rPr lang="uk-UA" sz="14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400" i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1400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noProof="0" dirty="0" smtClean="0">
                          <a:latin typeface="Arial" pitchFamily="34" charset="0"/>
                          <a:cs typeface="Arial" pitchFamily="34" charset="0"/>
                        </a:rPr>
                        <a:t>Прокладка</a:t>
                      </a:r>
                      <a:r>
                        <a:rPr lang="ru-RU" sz="1400" i="0" baseline="0" noProof="0" dirty="0" smtClean="0">
                          <a:latin typeface="Arial" pitchFamily="34" charset="0"/>
                          <a:cs typeface="Arial" pitchFamily="34" charset="0"/>
                        </a:rPr>
                        <a:t> коммуникаций и строительство 2-й очереди </a:t>
                      </a:r>
                    </a:p>
                    <a:p>
                      <a:r>
                        <a:rPr lang="uk-UA" sz="1400" b="1" i="0" baseline="0" dirty="0" smtClean="0">
                          <a:latin typeface="Arial" pitchFamily="34" charset="0"/>
                          <a:cs typeface="Arial" pitchFamily="34" charset="0"/>
                        </a:rPr>
                        <a:t>2 дома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127 квартир  </a:t>
                      </a: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8407</a:t>
                      </a:r>
                      <a:r>
                        <a:rPr lang="uk-UA" sz="14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,21 </a:t>
                      </a:r>
                      <a:r>
                        <a:rPr lang="uk-UA" sz="1400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кв.м</a:t>
                      </a:r>
                      <a:endParaRPr lang="ru-RU" sz="1400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Сдача</a:t>
                      </a:r>
                    </a:p>
                    <a:p>
                      <a:r>
                        <a:rPr lang="ru-RU" sz="1400" b="0" i="0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2-й</a:t>
                      </a:r>
                      <a:r>
                        <a:rPr lang="ru-RU" sz="1400" b="0" i="0" kern="1200" baseline="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очереди</a:t>
                      </a:r>
                    </a:p>
                    <a:p>
                      <a:r>
                        <a:rPr lang="uk-UA" sz="14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дома</a:t>
                      </a:r>
                      <a:endParaRPr lang="uk-UA" sz="1400" b="1" i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127 квартир  </a:t>
                      </a: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8407</a:t>
                      </a:r>
                      <a:r>
                        <a:rPr lang="uk-UA" sz="14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,21 </a:t>
                      </a:r>
                      <a:r>
                        <a:rPr lang="uk-UA" sz="1400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кв.м</a:t>
                      </a:r>
                      <a:endParaRPr lang="ru-RU" sz="14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Прямоугольник 29"/>
          <p:cNvSpPr/>
          <p:nvPr>
            <p:custDataLst>
              <p:tags r:id="rId6"/>
            </p:custDataLst>
          </p:nvPr>
        </p:nvSpPr>
        <p:spPr>
          <a:xfrm>
            <a:off x="4513943" y="852431"/>
            <a:ext cx="534851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Жилой комплекс «Левобережный-3»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Стоимость квадратного метра в этих домах 4 800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грн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Проект предполагает строительство 16 пятиэтажных домов, детского садика и поликлиники на участке площадью 9 гектаров.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 каждой пятиэтажке по 63 квартиры, в которых от одной до четырех комнат.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>
            <p:custDataLst>
              <p:tags r:id="rId7"/>
            </p:custDataLst>
          </p:nvPr>
        </p:nvSpPr>
        <p:spPr bwMode="auto">
          <a:xfrm>
            <a:off x="5851525" y="3383645"/>
            <a:ext cx="457200" cy="4572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4000" dirty="0" smtClean="0">
                <a:solidFill>
                  <a:srgbClr val="64C83C"/>
                </a:solidFill>
                <a:latin typeface="Wingdings"/>
                <a:sym typeface="Wingdings"/>
              </a:rPr>
              <a:t>ü</a:t>
            </a:r>
            <a:endParaRPr lang="ru-RU" sz="4000" dirty="0">
              <a:solidFill>
                <a:srgbClr val="64C83C"/>
              </a:solidFill>
              <a:latin typeface="Calibri"/>
              <a:sym typeface="Wingdings"/>
            </a:endParaRPr>
          </a:p>
        </p:txBody>
      </p:sp>
      <p:sp>
        <p:nvSpPr>
          <p:cNvPr id="32" name="Прямоугольник 31"/>
          <p:cNvSpPr/>
          <p:nvPr>
            <p:custDataLst>
              <p:tags r:id="rId8"/>
            </p:custDataLst>
          </p:nvPr>
        </p:nvSpPr>
        <p:spPr bwMode="auto">
          <a:xfrm>
            <a:off x="7561262" y="3370945"/>
            <a:ext cx="457200" cy="4572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4000" dirty="0" smtClean="0">
                <a:solidFill>
                  <a:srgbClr val="64C83C"/>
                </a:solidFill>
                <a:latin typeface="Wingdings"/>
                <a:sym typeface="Wingdings"/>
              </a:rPr>
              <a:t>ü</a:t>
            </a:r>
            <a:endParaRPr lang="ru-RU" sz="4000" dirty="0">
              <a:solidFill>
                <a:srgbClr val="64C83C"/>
              </a:solidFill>
              <a:latin typeface="Calibri"/>
              <a:sym typeface="Wingdings"/>
            </a:endParaRPr>
          </a:p>
        </p:txBody>
      </p:sp>
      <p:sp>
        <p:nvSpPr>
          <p:cNvPr id="33" name="Прямоугольник 32"/>
          <p:cNvSpPr/>
          <p:nvPr>
            <p:custDataLst>
              <p:tags r:id="rId9"/>
            </p:custDataLst>
          </p:nvPr>
        </p:nvSpPr>
        <p:spPr>
          <a:xfrm>
            <a:off x="4637314" y="2982689"/>
            <a:ext cx="442686" cy="355599"/>
          </a:xfrm>
          <a:prstGeom prst="rect">
            <a:avLst/>
          </a:prstGeom>
          <a:solidFill>
            <a:srgbClr val="25FB39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>
            <p:custDataLst>
              <p:tags r:id="rId10"/>
            </p:custDataLst>
          </p:nvPr>
        </p:nvSpPr>
        <p:spPr>
          <a:xfrm>
            <a:off x="6328228" y="2989946"/>
            <a:ext cx="442686" cy="355599"/>
          </a:xfrm>
          <a:prstGeom prst="rect">
            <a:avLst/>
          </a:prstGeom>
          <a:solidFill>
            <a:schemeClr val="tx2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>
            <p:custDataLst>
              <p:tags r:id="rId11"/>
            </p:custDataLst>
          </p:nvPr>
        </p:nvSpPr>
        <p:spPr>
          <a:xfrm>
            <a:off x="8033657" y="3011718"/>
            <a:ext cx="442686" cy="355599"/>
          </a:xfrm>
          <a:prstGeom prst="rect">
            <a:avLst/>
          </a:prstGeom>
          <a:solidFill>
            <a:srgbClr val="E9F82C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5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4688" y="748147"/>
            <a:ext cx="4267201" cy="27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/>
          </p:cNvGraphicFramePr>
          <p:nvPr/>
        </p:nvGraphicFramePr>
        <p:xfrm>
          <a:off x="0" y="0"/>
          <a:ext cx="144150" cy="139988"/>
        </p:xfrm>
        <a:graphic>
          <a:graphicData uri="http://schemas.openxmlformats.org/presentationml/2006/ole">
            <p:oleObj spid="_x0000_s131167" name="think-cell Slide" r:id="rId6" imgW="360" imgH="360" progId="TCLayout.ActiveDocument.1">
              <p:embed/>
            </p:oleObj>
          </a:graphicData>
        </a:graphic>
      </p:graphicFrame>
      <p:sp>
        <p:nvSpPr>
          <p:cNvPr id="2" name="Text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48933" y="0"/>
            <a:ext cx="6357067" cy="42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algn="r" defTabSz="818885">
              <a:tabLst>
                <a:tab pos="729163" algn="l"/>
              </a:tabLst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Рейтинг конкурентоспособности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93" name="AutoShape 21" descr="data:image/jpeg;base64,/9j/4AAQSkZJRgABAQAAAQABAAD/2wCEAAkGBhQQDxQQEBQUEBAPFA8QFBAPEBQQEA8UFBAVFBQUFBQXHCYeFxkjGRQUHy8gIycpLCwsFR4xNTAqNSYrLCkBCQoKDgwOGQ8PGiolHCAsLCwsKSosLCwqKSw1LCwpKSwsLCwsLCksKSkqLCkpLCkpKSksLCksKSwpKSkpLCksLP/AABEIALcBEwMBIgACEQEDEQH/xAAcAAABBQEBAQAAAAAAAAAAAAACAAEDBAUGBwj/xABBEAACAQIDBAgDBgQFAwUAAAABAgADEQQSIQUxQVEGE1JhcYGRoQciMhQzQmKxwSOi0eFDU3KS8RWC8BYksrPC/8QAGgEAAwEBAQEAAAAAAAAAAAAAAAECAwQFBv/EAC4RAAICAQQBAQcDBQEAAAAAAAABAhEDBBIhMUFRBRMiMmGBkRRx0UJSseHwI//aAAwDAQACEQMRAD8AzgIYEZRCE9I8MICEBGAhqJQhwJIBGAhqIyRwIarEohgRktjgQwsYMOY9ZA+1qK76ijzvGKm+i4qwwszV6RUOFQHwBMkXpFh/81R46Rg4S9GaIWGEmW/SrDLvqr5XMFemWFvbrP5THwL3c/RmyEhBJHhMfTq/dsGvylsJKMna7IckfJDeqq/UyjxIEJGDagg+BvChEWSLJJnsNSbSL7Ql8uYX5QAApBKSyUkdUhRdjYDiYUOyApAKyVKisLqwI7jeJkiHZWKwCssMsBliKsrMsAiWCsjZZJRAyyMiTkSNhEUmQsIBElYQCIiiIiARJSIBEQyO0Ue0URVgiEIJMp1aTubboIpRsmqbUprxv4C8FNuU+Nx4iVjsU90qtgrSqNVjg/Jtrtela+YfvGO3KdvlIvwzXAmEcHGOEjofuYlzEbcqXykac6ZsZKNoFaecsc4BAVm1tz04zOGDubTfwXRqna7HP4HSAT2RRl1KjkLkOdqmtlOo5gyvhurp1f8A3FI6+YB8OM2cU64Y5KYuTqSeA5AxYPCUq1ZWJYs2pQ6qLcLmOhbuLrg1DsKhVUMF+W2mQ5R7Tz3auDVazhPouba30nq9LCKqZFAVbWsJz2G6DDrru16d72G867jG0Y4M6i3uZwFLBMxsqljyAvNvY3Q2pWcdYrU0vqSLH0M9NwmzadP6EVfAAQcbsdKxBYsLdhit/G0ewctbfC4DwGCWkiou5RaWwkgJp4anqbIulyST6xY2s/UGpRAZrXUcDKujz3bf7lDbNPC07VcQFBG4nefLjM2h02waEIt1XmE0nOY3DV8TiKYxF2zEfKhFgL6gcoPSXZC06mQFQiCyqou269mPORuO+OCHEZNtnf4TbNCt9FRW42vr6GZ+19qAMi06lNFJ+dyRnt+UGedriHCZAbAchY+u+Vmok79fGG5lx0aTuz0PF9LKFJGNN+uqC3yM2/wO6ZW0un3yA06f1g2Lar6Tjjhomom1uA3d0NzNY6XGu+SfE9Jq73+YLfsKFt4WkmE6XYmmQTULgfhbcfGUTh432eSdGyFVSOnHxGa2tIX4WaSU+niuvzhqbD/LswPrOT+zxuojtmf6fH6HUr08AOqsw56AnxEtr04oEahweVr2nFdREmFLEADUmwisHp8Z3o6UYci/WeVjeCOklAtYOPE6Tm//AEZX5Dh+LWDtXo0KAW76uQNRYDTW8DFYsV0mdimKRtVZW8CIREwti9GsgJdldWtbL/WbiUQoyjcNOcDnkop0mARAIkpEAiSSR2ijxQKAAhgQVhrEDDAkD4S5l3DU7m0tnDSkOLoxDg4Jwc2/s0Y4aM03mJ9iklBSl7cRbwmt9mjpg7xic1XJhjBZjrx4nWXE2KUswJJv+DeJt0cKoFrS3TS0pIxlnfgeiNB4DfvlhFgosmVZZyNjqslVYlWTKklshsydp7I6y7lmNlICb18bcTObO2alGn1CEnKfqcWZRyAnRbbFUOOrzBbW0O8yLA7MpC74ghnbeGN7TOzrxtKPxc/Q4xK9UXKsRfeR3mVa1AuSzEsx3k6kz0b/AKbTcFqdiSStlF0I4Aj95RxHRP8Ai2GiML6bgeWsVnRHPH9jh12UxsQpIO420MiOB1tbXdO++016aqi0gFTQXW95kY9+tbNkVGG/KLXMC45ZNnM1tmMn1KVvzFpG2BtvFp22NyVsOGcjr103WJExXwl9+saKjlb7MA4OD9km/wDYoJwXdA03mD9jgnCzf+wwDgYD3mCcJEtAqbjQjiJuHBSbD7IDjeA3KMTyJdlTZe063WBSxYHgZv4jDLWS1RfLipkWzNmKh+YfxF18pNWA60cb8AdIHJNpy+EDB4TqkCA3AvbwhsJOwkTCIyu3ZCwkZEmaRtEURxR7RRDIxJFgCGsAJaTWN5rU2vMhZYo1SCIxGiQBIuuHKC9W4gqIxOyYaiEogIZKolIzk7JEEnQSNBJ0EtGTJEEmQQEEnQQZmw0WG9QKLnQR0WZ22HsVF9LXtMW7HCO50U8diTUbjl4DlKZoSfNFmjO1ccIfC4l6X0nTfbgZYq7YqEgiwHK1wZWvHioTSfNFs7XqN8tl1085k1MIQSCNZal2qgqJmH1ILN3jnDoFUejNo7Mzr8urD8Pd3SJ9nMPwn0lympv8t7902dm4RlBLcfwwboUpuPJyz4S28Wg/Zp2OKwS1Brv5jfMCth8rFeRgnYQy7jM+zQfs03KOzbi7ad3GQ4jCZT3R0WsqboxzhIqdEqbjfNNaIJ1h/ZwI0glkrsgancXOhI38ZEKIG4S0wkLiMxsgYSJhJ3EiaJjRC0jaStM/aO1qVAfxGAPZGrHy/rIk0uzWMXLhFiKcw/Thbm1MkcCW1/SKZe+gdH6bJ6FLo/03FsmKNiN1UKTm7mA494nT4HbNGsbUqqO3ZBs3odTPIY6tY3GhGoI3ic8c8l2dc9LGXK4PblkizzPZ/T+vTUK4Stb8T3D+bA6+Yl9Pia/GgnlUYftOhZ4HHLS5PCPQlkmW4nH7M+I9ByBWVqJ7X3ieZAuPSdfh6yuoZCGVhcMpuCOYIm0ZRl0znnCeN/Egmr5Bcjuka7T7pmbX2gQ+TcFmeMZKNI4k1bOtw201JsdP0mnRYHcQfCcCMZL+y9udU1zqp3iUmRPT+YncIJOgmLhOklF7fNlJ4NNuiwOo1HMQkzhlFx7ROglDa+zy4zpqw4cxNBJIJi2TGTi7Rxec3tY3HdDZGAzFSBzI0nYCmOQ17oRQEWIuO+G86/e34OJ6+P18q7aLU67BhluSQOFu6Uhi5Z0qNqzY6+SU8VY6f8zGGLmjsfBtiHsNFH1NygxONK2dBsrFmo1lVVVd9hr6zYMiwuDWkuVRYe5ksybOGbTfAJmftDB5iGHDf3zRImfi9s0Kf3laknc1VQfS9406Ijuv4Qr3AO6QVRprxmXi+nWCT/GDf6Edve1pk4v4kYOxF6jeFO36mWskV5N4afK38rNtqIO7eN4juLCcWfiPTBJQXv8A5mZfWwMoYv4iVG+ladvysf3kPPBHX+jyy7O9Yyhido00+p104A5j6CeeYvps76Otxyztb03e0y6+3i3aHg+g8rTKWp/tR0w0K/qf4O/xnSumv0q7+WUe8y6nTkD/AAv5/wC04apj78T5mQ1MWTMXmm/J0rS4l4Or2j00aoMq5qQPYIJ9SJztRgx3uxPO3vKLVjANSZtt8s2jFRVRReKp2h63imfeNJKIoo0eIBRRRQAV5cw+2a1NDTp1aiITcqlRlF+ekpxRp0JpPssf9QqXv1j35l2v+ssU9u1l/wAQn/VZv1mfFGpNdMKRt0+lVUbwreRX9DJ16XN/lj/ef6TnopazTXknZH0Oop9Lh+JGHgQf6T0Tol0/wKUVpvXKPqT11N1UE8AwBHvPE44MpZ5mOXTQyKmfUuztp0q65qFWnVXnTdXtfnY6ecuCeG/B0MMZVdSQBSym245nBAP+0z2Jcc3Gx9p1Qucdx5WTQuMqizRkNTHKugOY8h+5mRjMczEi9lHAaX0485Fs6qGex3CcGXUtScIrk9LS+yk4qeV/Zfz/AN+4PSPZjYtV6vKtRL772I5XA09JUwvQMWvVqm/KmoAHm17+gm5jcctFSeA/SZVTpML2Bv4RLPNKrPTjo8a6jwRHoVTJ0q1B4qh99JrbD2SMIGGc1A1jqoUj0MpYDbYa5v4d8t1toC2nH2/8EazTfkU9HifDj/k1HxVrEANqLgm1142I48pt08DTIuBcGxFydxnCvjCOPLynXdFsX1uFU3uUNSkf+1tP5SsFkk3yzGWiw442o/nk5z4q9GBW2e9eiCtbDDrPlJHWUx94pHGwuw8O+fPT4o8/SfXlVAwKsLqwIIO4gixBnyj0w2R9jx2Iww+mjVZVvxQ/Mn8rLGJJJUjNNYwTVkJaNeAyQ1IJqQDGvEAReNmg3igA+aNeCY0ACzRiYJiiAK8UYKYoARxRRRAKPGigA8UaKADxRo8AFHjRQAeKNHgB6l8HML8lepxLIl+4Lf8A/U9IE4b4YVUp4EAmzuzuQdN5sPYCdqlXS/7z18cagjknzJkbLdj4/sJTwFNhiGAtbTfxk1LEA3PNm/W37TMxO2hh6xYhiDa1lJvpunz+Rr3spfVnu4l/5pfQPpdX0yDRmsBrrM/B7AXIDUp5mIHzOxuLbt0GnVbE1+tcWtuXflH9ZvNUst+UiUrdm64MRtmNSb+E1x2GNxpwvvEN9pZdHuGOluPeRLFTEgVBfc17eO+3p+ks16K1Fsdf1HgY4yaFJohwdQ1GA4nU33KOZH6DuE6/oTVypXXgK1xfjemtz7TkcDiFo/JlA5FRq3jxJnQ9H9ojJUYEWaoOXCms6MbtnPnXwHYfaBPnb41UrbXqNwqUsOw8kyH/AOE9krbcA3XPlpPGvixWatXp1yLKQ9IHTXLZv3M6GqPPOEBjRrwbyQCJg5ooLRAFFAizRAGY1o2eLPAB7RERZ42aAG/srZeeirW35vZyP2inT9E8FmwVI8+s/wDtaKdccdpHmzzNSaPNIp6NiOg2Hf6c9M/le49Gv+syMX8O3GtKqrdzgofUXEweGSOqOpxs5CPNjFdEMVT1NIsOdMip7DX2mVWw7IbOpU8mUqfeZuLXZspRl0wIorRRFCiiigA8UaPABQqdMsQo1LEADmSbCDNbovhOsxdMdk5z/wBuo97SoR3SSE3Ss9c2HshEoKpF8oA9AB+0v1MPkUuCVCgmwOmgiwqlVA5ASHbFQtRKKQrPZATuF/7Ce1OW2LfockFukl6g086ooudwv47zBYk7/m8d8pbP2u9TNTy/NT+Vyb5B4Hje+6Xa2EYLnD67wCBlPlvE+Udtn0qiKnXy7xlHMi0DF7R0sNeH/hg4HGdbTJdGUDTNoQe/nbylephVcEZsytyNj5GA+iR8KtdMj7jY3U2ZSNQVYbiJnVMZiML9d69Ef4iC1VP9aDQ+K+gl5cG9IXW9ROf418R+LygHGKRvuD36SkQVmxhqoKqapfhz7+R8Z0XRihUdGIBVWa4NvqNrMR6CbHR/YiLhlJpqGqgswZdSMxy38rTTX5QFWygaAAWA7gBPQw6dupWeHq/acYSePbbTIRshsuqlieNv7zzj4qbCZcL1ljak6E/Tua6br33sJ6YavM+5vPAviVso4faVW1+rrEV0uSR8/wBQHg+YTfJjcVbMcGrWaW2q+5zBgwyI2Sc51gxWh5Y4SAEWWLJJssIJCgK/VRxRmjhdl1Kn3dN3/wBKkj1mxhehOIb6lWmPzsL+guY1FvpESnGPbOaTDS3SwAM7LDdBFH3lQnuRbe5/pNXD9H6FPclzzclv7e01WGTMZarGvqF0aphMJSXkt/Vif3iltRYWGgG4DQCKda4VHly+KTZGIYMjEIGAMlBhPTDCzAMOTAMPQwFMMGMkzMV0PwtXfSCnnSJp+w09pj4n4ZIfuqzL3VEDj1Fv0nXqZPSpE67hzMl44PtGkc2SPTPMsV8N8Sv0GnVH5XyH0YAe8y8X0SxdL68PVA33VC49VvPZxVC/Tqe0f2EQe+pmb08X0bLWTXdM8CZSDY6EcDvEae7YzZFGv99Sp1D2nQFv92/3mHi/hhhav3XWUW4ZWzqPFX195nLTSXTN462D+ZUeTTf6Ku9N+tTLf6bOLgjQndqOE19pfCrEUyepenXA4XNJ/RtPedhsnoLRTD01cMtUIudlfe5F20Nxv08pWDHJTuS6Ky6nGo8MPBdKRYddTZPzL/ET1Go9Jr4fB0caQc2anTs3yEWLE2sdDwB9Znt0Rt93VPg6/uP6Ta2JgOop5SQWLFiVFhwA9hPQlUlRx5NQlG4PkwVwDYMtSe5RmZlrEXFS5uLngQLC3dANVqzlActgCxPAHdpzPKdwzWQDnr/SUcbs1KpDG6sNMymxI5HnPLnoe3B/Y78PtiqjlX3/ANHOYjFrQphVsAvHeT5DUkzNp4JVQVATTdjmPFBmPy5l9BznQYzo1Z1qJepYEFXIGt/qHDdp5Q16N9ZTIqtkLFTlS3yhTfXz/Scz02S9tfwekvaOncN+7+fx2YdLaLA2bQry1B7weInS7B2ChH2iqtmLaIwFmFrhiDub9jrwl7ZmyKdJfl+ZlGhYDQcbd501lpql5vh0bu5/g8zV+1VtccX5LNSrc3va2gAvoILMG4i/sZVLwS89NQo+fcm22/JK4tvM4X4rbD6/CCugzPhiWNt/VMPn8bEKfWdr119G9eIkFdOBsVII5hgd4inHdFxZrin7uSmvB85mLNrO7f4ZVDXaxRaIY5WY3+W/y/KN5tbfadFszoRRoj5maodNABST0XX1M89YZvwe5LVYorv8HluE2TWqm1Ok7E8kI/WdBg/hziX1cpSH5mzMPJb/AKz1CgiUxlVFC/lFj68fOOyX+k37jvm0dOl8zOSetk/kRxOD+G9JdatR6h5KBTX9zNnC9HMPS+ikl+0wzt6teajyJjNljiukc0s+SXbBPLhy4SMmExkbGUZoFjAYxyYBMkoa8Ua8UBkQMIGRgySmpOg1iKDBk1KmW3evCMFVfq+Y9kbvMxNXJ7hyG6AqLCsq/nP8v94bYm+8D3lMGSKYxWWlqjkPeSCqOQ95UBk9FCxsP+JRBZpNc2CiWDiAPlUDvPOVGrADKu7ieJ/tBVoIT4Li1RyEkWt3CU1aSBpZDLi1u4SRKlzaw1lINLOEbW/ZBMBVbLdav81rDTSCK3cJU6yEHlIl8stit3CP13cJUDx88ZJcTEWN7CKs9juFjqJTzyUPmTvX9ImUuVQZrdwgGt3CQF4JeAiZq3cIwxXAgEcpXLyMtEylZZqnS4AI9x4yu1buEFaxG7/mJlDarv4r/SSX30C1buEjat3CAxkZMQyZ8VfRgCPf1kTUwfpPkdDImMAmItfUZ9N8jYyb7Rwb5h37x5wDTB+k+R3xWOvQhJkZMNxbfpIyYhjXjRo8Q6HWiF1c2/KN/wDaOcRpZflHIbz4mR5R2vYwgi9r2MksQMIGIIva9oQUdr2MqyWhwYYMYKO17Qwq9r2jsmiSjTLGw8zwEmesAMq7uJ4tAeotsqmw46anxghR2vaANBgww0AKO17GGAO17SrIokDQw0jAHa9oQA7XtHZNEoaWUa1MntG3kJUAHa9pM9RSFAO4cuMLBIcPCDyIW5+0cW7XtKsmiXPHzyLTn7R9OftCxbQ88OlWym/r4SHTn7Rac/aFjSJa4sbcN48JEXhvUBUC+o424SE25+xisbiOWgFojbn7GCQO17GFhQxaBntujkDte0Egdr2MVlUSFw+/RufAyvUBBsY5A7XsYXWKRZjfkbaiSVVlcmATDKjtexgFR2vYwsdEZMEmSFR2vYwCg7XsYrHQ4xHBvmHfv8jBNMN9J17Lb/IwSg7XsYJQdr2MktAmmeR9IpIKv5/1iiHSKYhCNFGIMGGDFFAQQMIGKKMQYMIGKKMkMGGDFFGIINDDRooxBhoQaKKMQ4aFmjRRiCzRZoooCFmizRooALNBLRRQAYtBLRRRFIEtALRRRDBJgExRRDBJgExRRDBJgExRRFAkwCYoohg3iiig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095" name="AutoShape 23" descr="data:image/jpeg;base64,/9j/4AAQSkZJRgABAQAAAQABAAD/2wCEAAkGBhQQDxQQEBQUEBAPFA8QFBAPEBQQEA8UFBAVFBQUFBQXHCYeFxkjGRQUHy8gIycpLCwsFR4xNTAqNSYrLCkBCQoKDgwOGQ8PGiolHCAsLCwsKSosLCwqKSw1LCwpKSwsLCwsLCksKSkqLCkpLCkpKSksLCksKSwpKSkpLCksLP/AABEIALcBEwMBIgACEQEDEQH/xAAcAAABBQEBAQAAAAAAAAAAAAACAAEDBAUGBwj/xABBEAACAQIDBAgDBgQFAwUAAAABAgADEQQSIQUxQVEGE1JhcYGRoQciMhQzQmKxwSOi0eFDU3KS8RWC8BYksrPC/8QAGgEAAwEBAQEAAAAAAAAAAAAAAAECAwQFBv/EAC4RAAICAQQBAQcDBQEAAAAAAAABAhEDBBIhMUFRBRMiMmGBkRRx0UJSseHwI//aAAwDAQACEQMRAD8AzgIYEZRCE9I8MICEBGAhqJQhwJIBGAhqIyRwIarEohgRktjgQwsYMOY9ZA+1qK76ijzvGKm+i4qwwszV6RUOFQHwBMkXpFh/81R46Rg4S9GaIWGEmW/SrDLvqr5XMFemWFvbrP5THwL3c/RmyEhBJHhMfTq/dsGvylsJKMna7IckfJDeqq/UyjxIEJGDagg+BvChEWSLJJnsNSbSL7Ql8uYX5QAApBKSyUkdUhRdjYDiYUOyApAKyVKisLqwI7jeJkiHZWKwCssMsBliKsrMsAiWCsjZZJRAyyMiTkSNhEUmQsIBElYQCIiiIiARJSIBEQyO0Ue0URVgiEIJMp1aTubboIpRsmqbUprxv4C8FNuU+Nx4iVjsU90qtgrSqNVjg/Jtrtela+YfvGO3KdvlIvwzXAmEcHGOEjofuYlzEbcqXykac6ZsZKNoFaecsc4BAVm1tz04zOGDubTfwXRqna7HP4HSAT2RRl1KjkLkOdqmtlOo5gyvhurp1f8A3FI6+YB8OM2cU64Y5KYuTqSeA5AxYPCUq1ZWJYs2pQ6qLcLmOhbuLrg1DsKhVUMF+W2mQ5R7Tz3auDVazhPouba30nq9LCKqZFAVbWsJz2G6DDrru16d72G867jG0Y4M6i3uZwFLBMxsqljyAvNvY3Q2pWcdYrU0vqSLH0M9NwmzadP6EVfAAQcbsdKxBYsLdhit/G0ewctbfC4DwGCWkiou5RaWwkgJp4anqbIulyST6xY2s/UGpRAZrXUcDKujz3bf7lDbNPC07VcQFBG4nefLjM2h02waEIt1XmE0nOY3DV8TiKYxF2zEfKhFgL6gcoPSXZC06mQFQiCyqou269mPORuO+OCHEZNtnf4TbNCt9FRW42vr6GZ+19qAMi06lNFJ+dyRnt+UGedriHCZAbAchY+u+Vmok79fGG5lx0aTuz0PF9LKFJGNN+uqC3yM2/wO6ZW0un3yA06f1g2Lar6Tjjhomom1uA3d0NzNY6XGu+SfE9Jq73+YLfsKFt4WkmE6XYmmQTULgfhbcfGUTh432eSdGyFVSOnHxGa2tIX4WaSU+niuvzhqbD/LswPrOT+zxuojtmf6fH6HUr08AOqsw56AnxEtr04oEahweVr2nFdREmFLEADUmwisHp8Z3o6UYci/WeVjeCOklAtYOPE6Tm//AEZX5Dh+LWDtXo0KAW76uQNRYDTW8DFYsV0mdimKRtVZW8CIREwti9GsgJdldWtbL/WbiUQoyjcNOcDnkop0mARAIkpEAiSSR2ijxQKAAhgQVhrEDDAkD4S5l3DU7m0tnDSkOLoxDg4Jwc2/s0Y4aM03mJ9iklBSl7cRbwmt9mjpg7xic1XJhjBZjrx4nWXE2KUswJJv+DeJt0cKoFrS3TS0pIxlnfgeiNB4DfvlhFgosmVZZyNjqslVYlWTKklshsydp7I6y7lmNlICb18bcTObO2alGn1CEnKfqcWZRyAnRbbFUOOrzBbW0O8yLA7MpC74ghnbeGN7TOzrxtKPxc/Q4xK9UXKsRfeR3mVa1AuSzEsx3k6kz0b/AKbTcFqdiSStlF0I4Aj95RxHRP8Ai2GiML6bgeWsVnRHPH9jh12UxsQpIO420MiOB1tbXdO++016aqi0gFTQXW95kY9+tbNkVGG/KLXMC45ZNnM1tmMn1KVvzFpG2BtvFp22NyVsOGcjr103WJExXwl9+saKjlb7MA4OD9km/wDYoJwXdA03mD9jgnCzf+wwDgYD3mCcJEtAqbjQjiJuHBSbD7IDjeA3KMTyJdlTZe063WBSxYHgZv4jDLWS1RfLipkWzNmKh+YfxF18pNWA60cb8AdIHJNpy+EDB4TqkCA3AvbwhsJOwkTCIyu3ZCwkZEmaRtEURxR7RRDIxJFgCGsAJaTWN5rU2vMhZYo1SCIxGiQBIuuHKC9W4gqIxOyYaiEogIZKolIzk7JEEnQSNBJ0EtGTJEEmQQEEnQQZmw0WG9QKLnQR0WZ22HsVF9LXtMW7HCO50U8diTUbjl4DlKZoSfNFmjO1ccIfC4l6X0nTfbgZYq7YqEgiwHK1wZWvHioTSfNFs7XqN8tl1085k1MIQSCNZal2qgqJmH1ILN3jnDoFUejNo7Mzr8urD8Pd3SJ9nMPwn0lympv8t7902dm4RlBLcfwwboUpuPJyz4S28Wg/Zp2OKwS1Brv5jfMCth8rFeRgnYQy7jM+zQfs03KOzbi7ad3GQ4jCZT3R0WsqboxzhIqdEqbjfNNaIJ1h/ZwI0glkrsgancXOhI38ZEKIG4S0wkLiMxsgYSJhJ3EiaJjRC0jaStM/aO1qVAfxGAPZGrHy/rIk0uzWMXLhFiKcw/Thbm1MkcCW1/SKZe+gdH6bJ6FLo/03FsmKNiN1UKTm7mA494nT4HbNGsbUqqO3ZBs3odTPIY6tY3GhGoI3ic8c8l2dc9LGXK4PblkizzPZ/T+vTUK4Stb8T3D+bA6+Yl9Pia/GgnlUYftOhZ4HHLS5PCPQlkmW4nH7M+I9ByBWVqJ7X3ieZAuPSdfh6yuoZCGVhcMpuCOYIm0ZRl0znnCeN/Egmr5Bcjuka7T7pmbX2gQ+TcFmeMZKNI4k1bOtw201JsdP0mnRYHcQfCcCMZL+y9udU1zqp3iUmRPT+YncIJOgmLhOklF7fNlJ4NNuiwOo1HMQkzhlFx7ROglDa+zy4zpqw4cxNBJIJi2TGTi7Rxec3tY3HdDZGAzFSBzI0nYCmOQ17oRQEWIuO+G86/e34OJ6+P18q7aLU67BhluSQOFu6Uhi5Z0qNqzY6+SU8VY6f8zGGLmjsfBtiHsNFH1NygxONK2dBsrFmo1lVVVd9hr6zYMiwuDWkuVRYe5ksybOGbTfAJmftDB5iGHDf3zRImfi9s0Kf3laknc1VQfS9406Ijuv4Qr3AO6QVRprxmXi+nWCT/GDf6Edve1pk4v4kYOxF6jeFO36mWskV5N4afK38rNtqIO7eN4juLCcWfiPTBJQXv8A5mZfWwMoYv4iVG+ladvysf3kPPBHX+jyy7O9Yyhido00+p104A5j6CeeYvps76Otxyztb03e0y6+3i3aHg+g8rTKWp/tR0w0K/qf4O/xnSumv0q7+WUe8y6nTkD/AAv5/wC04apj78T5mQ1MWTMXmm/J0rS4l4Or2j00aoMq5qQPYIJ9SJztRgx3uxPO3vKLVjANSZtt8s2jFRVRReKp2h63imfeNJKIoo0eIBRRRQAV5cw+2a1NDTp1aiITcqlRlF+ekpxRp0JpPssf9QqXv1j35l2v+ssU9u1l/wAQn/VZv1mfFGpNdMKRt0+lVUbwreRX9DJ16XN/lj/ef6TnopazTXknZH0Oop9Lh+JGHgQf6T0Tol0/wKUVpvXKPqT11N1UE8AwBHvPE44MpZ5mOXTQyKmfUuztp0q65qFWnVXnTdXtfnY6ecuCeG/B0MMZVdSQBSym245nBAP+0z2Jcc3Gx9p1Qucdx5WTQuMqizRkNTHKugOY8h+5mRjMczEi9lHAaX0485Fs6qGex3CcGXUtScIrk9LS+yk4qeV/Zfz/AN+4PSPZjYtV6vKtRL772I5XA09JUwvQMWvVqm/KmoAHm17+gm5jcctFSeA/SZVTpML2Bv4RLPNKrPTjo8a6jwRHoVTJ0q1B4qh99JrbD2SMIGGc1A1jqoUj0MpYDbYa5v4d8t1toC2nH2/8EazTfkU9HifDj/k1HxVrEANqLgm1142I48pt08DTIuBcGxFydxnCvjCOPLynXdFsX1uFU3uUNSkf+1tP5SsFkk3yzGWiw442o/nk5z4q9GBW2e9eiCtbDDrPlJHWUx94pHGwuw8O+fPT4o8/SfXlVAwKsLqwIIO4gixBnyj0w2R9jx2Iww+mjVZVvxQ/Mn8rLGJJJUjNNYwTVkJaNeAyQ1IJqQDGvEAReNmg3igA+aNeCY0ACzRiYJiiAK8UYKYoARxRRRAKPGigA8UaKADxRo8AFHjRQAeKNHgB6l8HML8lepxLIl+4Lf8A/U9IE4b4YVUp4EAmzuzuQdN5sPYCdqlXS/7z18cagjknzJkbLdj4/sJTwFNhiGAtbTfxk1LEA3PNm/W37TMxO2hh6xYhiDa1lJvpunz+Rr3spfVnu4l/5pfQPpdX0yDRmsBrrM/B7AXIDUp5mIHzOxuLbt0GnVbE1+tcWtuXflH9ZvNUst+UiUrdm64MRtmNSb+E1x2GNxpwvvEN9pZdHuGOluPeRLFTEgVBfc17eO+3p+ks16K1Fsdf1HgY4yaFJohwdQ1GA4nU33KOZH6DuE6/oTVypXXgK1xfjemtz7TkcDiFo/JlA5FRq3jxJnQ9H9ojJUYEWaoOXCms6MbtnPnXwHYfaBPnb41UrbXqNwqUsOw8kyH/AOE9krbcA3XPlpPGvixWatXp1yLKQ9IHTXLZv3M6GqPPOEBjRrwbyQCJg5ooLRAFFAizRAGY1o2eLPAB7RERZ42aAG/srZeeirW35vZyP2inT9E8FmwVI8+s/wDtaKdccdpHmzzNSaPNIp6NiOg2Hf6c9M/le49Gv+syMX8O3GtKqrdzgofUXEweGSOqOpxs5CPNjFdEMVT1NIsOdMip7DX2mVWw7IbOpU8mUqfeZuLXZspRl0wIorRRFCiiigA8UaPABQqdMsQo1LEADmSbCDNbovhOsxdMdk5z/wBuo97SoR3SSE3Ss9c2HshEoKpF8oA9AB+0v1MPkUuCVCgmwOmgiwqlVA5ASHbFQtRKKQrPZATuF/7Ce1OW2LfockFukl6g086ooudwv47zBYk7/m8d8pbP2u9TNTy/NT+Vyb5B4Hje+6Xa2EYLnD67wCBlPlvE+Udtn0qiKnXy7xlHMi0DF7R0sNeH/hg4HGdbTJdGUDTNoQe/nbylephVcEZsytyNj5GA+iR8KtdMj7jY3U2ZSNQVYbiJnVMZiML9d69Ef4iC1VP9aDQ+K+gl5cG9IXW9ROf418R+LygHGKRvuD36SkQVmxhqoKqapfhz7+R8Z0XRihUdGIBVWa4NvqNrMR6CbHR/YiLhlJpqGqgswZdSMxy38rTTX5QFWygaAAWA7gBPQw6dupWeHq/acYSePbbTIRshsuqlieNv7zzj4qbCZcL1ljak6E/Tua6br33sJ6YavM+5vPAviVso4faVW1+rrEV0uSR8/wBQHg+YTfJjcVbMcGrWaW2q+5zBgwyI2Sc51gxWh5Y4SAEWWLJJssIJCgK/VRxRmjhdl1Kn3dN3/wBKkj1mxhehOIb6lWmPzsL+guY1FvpESnGPbOaTDS3SwAM7LDdBFH3lQnuRbe5/pNXD9H6FPclzzclv7e01WGTMZarGvqF0aphMJSXkt/Vif3iltRYWGgG4DQCKda4VHly+KTZGIYMjEIGAMlBhPTDCzAMOTAMPQwFMMGMkzMV0PwtXfSCnnSJp+w09pj4n4ZIfuqzL3VEDj1Fv0nXqZPSpE67hzMl44PtGkc2SPTPMsV8N8Sv0GnVH5XyH0YAe8y8X0SxdL68PVA33VC49VvPZxVC/Tqe0f2EQe+pmb08X0bLWTXdM8CZSDY6EcDvEae7YzZFGv99Sp1D2nQFv92/3mHi/hhhav3XWUW4ZWzqPFX195nLTSXTN462D+ZUeTTf6Ku9N+tTLf6bOLgjQndqOE19pfCrEUyepenXA4XNJ/RtPedhsnoLRTD01cMtUIudlfe5F20Nxv08pWDHJTuS6Ky6nGo8MPBdKRYddTZPzL/ET1Go9Jr4fB0caQc2anTs3yEWLE2sdDwB9Znt0Rt93VPg6/uP6Ta2JgOop5SQWLFiVFhwA9hPQlUlRx5NQlG4PkwVwDYMtSe5RmZlrEXFS5uLngQLC3dANVqzlActgCxPAHdpzPKdwzWQDnr/SUcbs1KpDG6sNMymxI5HnPLnoe3B/Y78PtiqjlX3/ANHOYjFrQphVsAvHeT5DUkzNp4JVQVATTdjmPFBmPy5l9BznQYzo1Z1qJepYEFXIGt/qHDdp5Q16N9ZTIqtkLFTlS3yhTfXz/Scz02S9tfwekvaOncN+7+fx2YdLaLA2bQry1B7weInS7B2ChH2iqtmLaIwFmFrhiDub9jrwl7ZmyKdJfl+ZlGhYDQcbd501lpql5vh0bu5/g8zV+1VtccX5LNSrc3va2gAvoILMG4i/sZVLwS89NQo+fcm22/JK4tvM4X4rbD6/CCugzPhiWNt/VMPn8bEKfWdr119G9eIkFdOBsVII5hgd4inHdFxZrin7uSmvB85mLNrO7f4ZVDXaxRaIY5WY3+W/y/KN5tbfadFszoRRoj5maodNABST0XX1M89YZvwe5LVYorv8HluE2TWqm1Ok7E8kI/WdBg/hziX1cpSH5mzMPJb/AKz1CgiUxlVFC/lFj68fOOyX+k37jvm0dOl8zOSetk/kRxOD+G9JdatR6h5KBTX9zNnC9HMPS+ikl+0wzt6teajyJjNljiukc0s+SXbBPLhy4SMmExkbGUZoFjAYxyYBMkoa8Ua8UBkQMIGRgySmpOg1iKDBk1KmW3evCMFVfq+Y9kbvMxNXJ7hyG6AqLCsq/nP8v94bYm+8D3lMGSKYxWWlqjkPeSCqOQ95UBk9FCxsP+JRBZpNc2CiWDiAPlUDvPOVGrADKu7ieJ/tBVoIT4Li1RyEkWt3CU1aSBpZDLi1u4SRKlzaw1lINLOEbW/ZBMBVbLdav81rDTSCK3cJU6yEHlIl8stit3CP13cJUDx88ZJcTEWN7CKs9juFjqJTzyUPmTvX9ImUuVQZrdwgGt3CQF4JeAiZq3cIwxXAgEcpXLyMtEylZZqnS4AI9x4yu1buEFaxG7/mJlDarv4r/SSX30C1buEjat3CAxkZMQyZ8VfRgCPf1kTUwfpPkdDImMAmItfUZ9N8jYyb7Rwb5h37x5wDTB+k+R3xWOvQhJkZMNxbfpIyYhjXjRo8Q6HWiF1c2/KN/wDaOcRpZflHIbz4mR5R2vYwgi9r2MksQMIGIIva9oQUdr2MqyWhwYYMYKO17Qwq9r2jsmiSjTLGw8zwEmesAMq7uJ4tAeotsqmw46anxghR2vaANBgww0AKO17GGAO17SrIokDQw0jAHa9oQA7XtHZNEoaWUa1MntG3kJUAHa9pM9RSFAO4cuMLBIcPCDyIW5+0cW7XtKsmiXPHzyLTn7R9OftCxbQ88OlWym/r4SHTn7Rac/aFjSJa4sbcN48JEXhvUBUC+o424SE25+xisbiOWgFojbn7GCQO17GFhQxaBntujkDte0Egdr2MVlUSFw+/RufAyvUBBsY5A7XsYXWKRZjfkbaiSVVlcmATDKjtexgFR2vYwsdEZMEmSFR2vYwCg7XsYrHQ4xHBvmHfv8jBNMN9J17Lb/IwSg7XsYJQdr2MktAmmeR9IpIKv5/1iiHSKYhCNFGIMGGDFFAQQMIGKKMQYMIGKKMkMGGDFFGIINDDRooxBhoQaKKMQ4aFmjRRiCzRZoooCFmizRooALNBLRRQAYtBLRRRFIEtALRRRDBJgExRRDBJgExRRDBJgExRRFAkwCYoohg3iiig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10650" y="6356350"/>
            <a:ext cx="760413" cy="501650"/>
          </a:xfrm>
        </p:spPr>
        <p:txBody>
          <a:bodyPr/>
          <a:lstStyle/>
          <a:p>
            <a:pPr>
              <a:defRPr/>
            </a:pPr>
            <a:fld id="{9AEE6133-6F8A-46F6-88C3-DB8BC489D123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9995"/>
            <a:ext cx="6571891" cy="40388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5575" y="624621"/>
            <a:ext cx="8966654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0"/>
              </a:spcAft>
              <a:buSzPct val="85000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СОХРАНИТЬ ДОСТИЖЕНИЯ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ПОСЛЕДНИХ ЛЕТ -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НАША ПЕРВООЧЕРЕДНАЯ ЗАДАЧА, КАК ОРГАНОВ ВЛАСТИ, В УСЛОВИЯХ ПОЛИТИЧЕСКОЙ НЕСТАБИЛЬНОСТИ В СТРАНЕ.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="" xmlns:p14="http://schemas.microsoft.com/office/powerpoint/2010/main" val="3362720176"/>
              </p:ext>
            </p:extLst>
          </p:nvPr>
        </p:nvGraphicFramePr>
        <p:xfrm>
          <a:off x="6727466" y="1849995"/>
          <a:ext cx="3080139" cy="28590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80139"/>
              </a:tblGrid>
              <a:tr h="188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8610">
                <a:tc>
                  <a:txBody>
                    <a:bodyPr/>
                    <a:lstStyle/>
                    <a:p>
                      <a:pPr marL="177800" lvl="1" indent="-177800" eaLnBrk="1" hangingPunct="1">
                        <a:lnSpc>
                          <a:spcPct val="114000"/>
                        </a:lnSpc>
                        <a:spcAft>
                          <a:spcPts val="1200"/>
                        </a:spcAft>
                        <a:buSzPct val="85000"/>
                        <a:buFont typeface="Wingdings" pitchFamily="2" charset="2"/>
                        <a:buChar char="q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конкурентоспособности является традиционным инструментом для оценки состояния экономики многих стран мира и рассчитывается по методологии Всемирного экономического форума.</a:t>
                      </a:r>
                    </a:p>
                    <a:p>
                      <a:pPr marL="177800" lvl="1" indent="-177800" eaLnBrk="1" hangingPunct="1">
                        <a:buSzPct val="85000"/>
                        <a:buFont typeface="Wingdings" pitchFamily="2" charset="2"/>
                        <a:buChar char="q"/>
                      </a:pP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055">
                <a:tc>
                  <a:txBody>
                    <a:bodyPr/>
                    <a:lstStyle/>
                    <a:p>
                      <a:pPr marL="177800" lvl="1" indent="-177800" algn="l" defTabSz="914400" rtl="0" eaLnBrk="1" latinLnBrk="0" hangingPunct="1">
                        <a:lnSpc>
                          <a:spcPct val="114000"/>
                        </a:lnSpc>
                        <a:spcAft>
                          <a:spcPts val="1200"/>
                        </a:spcAft>
                        <a:buSzPct val="85000"/>
                        <a:buFont typeface="Wingdings" pitchFamily="2" charset="2"/>
                        <a:buChar char="q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рейтингу конкурентоспособности 2013  года, Днепропетровская область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входит в 5-ку лучших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Украине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792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Объект 41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26331" name="think-cell Slide" r:id="rId13" imgW="270" imgH="270" progId="TCLayout.ActiveDocument.1">
              <p:embed/>
            </p:oleObj>
          </a:graphicData>
        </a:graphic>
      </p:graphicFrame>
      <p:sp>
        <p:nvSpPr>
          <p:cNvPr id="39" name="Text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7063" y="662126"/>
            <a:ext cx="7252272" cy="63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индустриальных парков на территории днепропетровской области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20" name="Picture 4" descr="http://ccc.ulstu.ru/images/stories/February2014/cd4cc863629dffce1934c6f720f4bf4e_x1024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/>
          <a:srcRect t="15050"/>
          <a:stretch/>
        </p:blipFill>
        <p:spPr bwMode="auto">
          <a:xfrm>
            <a:off x="425374" y="2814218"/>
            <a:ext cx="1787816" cy="1162243"/>
          </a:xfrm>
          <a:prstGeom prst="rect">
            <a:avLst/>
          </a:prstGeom>
          <a:noFill/>
        </p:spPr>
      </p:pic>
      <p:sp>
        <p:nvSpPr>
          <p:cNvPr id="67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/>
        </p:spPr>
        <p:txBody>
          <a:bodyPr vert="horz" lIns="91440" tIns="45720" rIns="91440" bIns="45720" rtlCol="0" anchor="ctr"/>
          <a:lstStyle/>
          <a:p>
            <a:fld id="{4B523730-66F9-4633-B89A-A164FD6C5D85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19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>
            <p:custDataLst>
              <p:tags r:id="rId5"/>
            </p:custDataLst>
          </p:nvPr>
        </p:nvSpPr>
        <p:spPr>
          <a:xfrm>
            <a:off x="0" y="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Ключевые проекты 2014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18" name="Picture 2" descr="http://stroyobzor.ua/assets/files/%D1%84%D0%BE%D1%82%D0%BE%20WWW/%D0%B8%D0%BD%D0%B4%D1%83%D1%81%D1%82%D1%80%D0%B8%D0%B0%D0%BB%D1%8C%D0%BD%D1%8B%D0%B9%20%D0%BF%D0%B0%D1%80%D0%BA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5" cstate="print"/>
          <a:srcRect l="947" t="1427"/>
          <a:stretch/>
        </p:blipFill>
        <p:spPr bwMode="auto">
          <a:xfrm>
            <a:off x="433388" y="421480"/>
            <a:ext cx="1767756" cy="1161051"/>
          </a:xfrm>
          <a:prstGeom prst="rect">
            <a:avLst/>
          </a:prstGeom>
          <a:noFill/>
        </p:spPr>
      </p:pic>
      <p:pic>
        <p:nvPicPr>
          <p:cNvPr id="46" name="Picture 27" descr="http://www.realnest.com.ua/images/579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4488" y="4063381"/>
            <a:ext cx="1944216" cy="760405"/>
          </a:xfrm>
          <a:prstGeom prst="rect">
            <a:avLst/>
          </a:prstGeom>
          <a:noFill/>
        </p:spPr>
      </p:pic>
      <p:pic>
        <p:nvPicPr>
          <p:cNvPr id="137225" name="Picture 9" descr="http://www.glastroesch.ch/typo3temp/pics/d7054e0e6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6496" y="4941168"/>
            <a:ext cx="1800200" cy="1080120"/>
          </a:xfrm>
          <a:prstGeom prst="rect">
            <a:avLst/>
          </a:prstGeom>
          <a:noFill/>
        </p:spPr>
      </p:pic>
      <p:pic>
        <p:nvPicPr>
          <p:cNvPr id="10" name="Picture 12" descr="http://profidom.com.ua/images/news/musor_web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6496" y="1582919"/>
            <a:ext cx="1800200" cy="1107815"/>
          </a:xfrm>
          <a:prstGeom prst="rect">
            <a:avLst/>
          </a:prstGeom>
          <a:noFill/>
        </p:spPr>
      </p:pic>
      <p:sp>
        <p:nvSpPr>
          <p:cNvPr id="12" name="Text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7063" y="1956911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Инвестиции в сферу обращения с твердыми бытовыми отходами </a:t>
            </a:r>
          </a:p>
        </p:txBody>
      </p:sp>
      <p:sp>
        <p:nvSpPr>
          <p:cNvPr id="14" name="Text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7063" y="3181847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регионального бизнес-инкубатора</a:t>
            </a:r>
          </a:p>
        </p:txBody>
      </p:sp>
      <p:sp>
        <p:nvSpPr>
          <p:cNvPr id="15" name="Text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37063" y="4244142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«доступное жилье</a:t>
            </a: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 на 2014 год</a:t>
            </a:r>
            <a:endParaRPr lang="ru-RU" altLang="zh-CN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57162" y="5022316"/>
            <a:ext cx="7332173" cy="9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Строительства завода по производству стеклопакетов компании </a:t>
            </a:r>
            <a:r>
              <a:rPr lang="ru-RU" altLang="zh-CN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Glas</a:t>
            </a: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zh-CN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Trösch</a:t>
            </a:r>
            <a:endParaRPr lang="ru-RU" altLang="zh-CN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2-я очередь</a:t>
            </a:r>
            <a:endParaRPr lang="ru-RU" altLang="zh-CN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216696" y="1556792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18547" y="2742988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01144" y="4011297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01144" y="4876040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96014" y="6129390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78595" y="385005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>
            <p:custDataLst>
              <p:tags r:id="rId11"/>
            </p:custDataLst>
          </p:nvPr>
        </p:nvSpPr>
        <p:spPr>
          <a:xfrm>
            <a:off x="-3265" y="385004"/>
            <a:ext cx="9906000" cy="4491036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3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AEE6133-6F8A-46F6-88C3-DB8BC489D123}" type="slidenum">
              <a:rPr lang="ru-RU"/>
              <a:pPr/>
              <a:t>20</a:t>
            </a:fld>
            <a:endParaRPr lang="ru-RU" dirty="0"/>
          </a:p>
        </p:txBody>
      </p:sp>
      <p:pic>
        <p:nvPicPr>
          <p:cNvPr id="191492" name="Picture 4" descr="http://www.glastroesch.ua/typo3temp/pics/ed4e75a5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3789040"/>
            <a:ext cx="2664296" cy="2105026"/>
          </a:xfrm>
          <a:prstGeom prst="rect">
            <a:avLst/>
          </a:prstGeom>
          <a:noFill/>
        </p:spPr>
      </p:pic>
      <p:pic>
        <p:nvPicPr>
          <p:cNvPr id="191494" name="Picture 6" descr="http://www.glastroesch.ua/typo3temp/pics/4e018e0d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28" y="1700808"/>
            <a:ext cx="2664296" cy="21050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56856" y="5013176"/>
            <a:ext cx="5745088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Запуск завода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- 4 июня 2014 (Днепродзержинск)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- 4,5 млн.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$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Создано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- 50 раб. мест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72880" y="3443516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1938" indent="-261938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Продукция: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стеклопакеты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SILVERSTAR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61938" indent="-261938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энергосберегающие стеклопакеты 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ENplus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61938" indent="-261938">
              <a:buFont typeface="Arial" pitchFamily="34" charset="0"/>
              <a:buChar char="•"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мультифункциональные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стеклопакеты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SELEKT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61938" indent="-261938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солнцезащитные стеклопакеты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SUNSTOP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61938" indent="-261938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теклопакеты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стандартные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6424" y="1192684"/>
            <a:ext cx="5529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Компания основана в 1905г.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На сегодняшний день группа 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Glas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Trösch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насчитывает более 60 производственных предприятий, расположенных в Швейцарии, Германии, Франции, Польше, Украине и Молдове.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Количество сотрудников группы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Glas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Trösch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составляет уже 4600 человек.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Украине с 2010 года.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http://www.glastroesch.ch/typo3temp/pics/d7054e0e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7384"/>
            <a:ext cx="1800200" cy="1080120"/>
          </a:xfrm>
          <a:prstGeom prst="rect">
            <a:avLst/>
          </a:prstGeom>
          <a:noFill/>
        </p:spPr>
      </p:pic>
      <p:sp>
        <p:nvSpPr>
          <p:cNvPr id="12" name="TextBox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73827" y="10221"/>
            <a:ext cx="7332173" cy="9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 algn="r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Строительства завода по производству стеклопакетов компании </a:t>
            </a:r>
            <a:r>
              <a:rPr lang="ru-RU" altLang="zh-CN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Glas</a:t>
            </a: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zh-CN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Trösch</a:t>
            </a:r>
            <a:endParaRPr lang="ru-RU" altLang="zh-CN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588" algn="r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2-я очередь</a:t>
            </a:r>
            <a:endParaRPr lang="ru-RU" altLang="zh-CN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91490" name="Picture 2" descr="Glas Trös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496" y="476672"/>
            <a:ext cx="307234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Объект 6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1874" name="think-cell Slide" r:id="rId57" imgW="270" imgH="270" progId="TCLayout.ActiveDocument.1">
              <p:embed/>
            </p:oleObj>
          </a:graphicData>
        </a:graphic>
      </p:graphicFrame>
      <p:sp>
        <p:nvSpPr>
          <p:cNvPr id="66" name="Прямоугольник 6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100" b="1">
              <a:latin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vert="horz" lIns="91440" tIns="45720" rIns="91440" bIns="45720" rtlCol="0" anchor="ctr"/>
          <a:lstStyle/>
          <a:p>
            <a:fld id="{D3D1DE91-BAC0-44D5-A788-5A7B45A9829A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21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0" y="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Планы на 2014 год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>
            <p:custDataLst>
              <p:tags r:id="rId5"/>
            </p:custDataLst>
          </p:nvPr>
        </p:nvSpPr>
        <p:spPr bwMode="auto">
          <a:xfrm>
            <a:off x="560387" y="4426024"/>
            <a:ext cx="8667750" cy="542925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>
            <p:custDataLst>
              <p:tags r:id="rId6"/>
            </p:custDataLst>
          </p:nvPr>
        </p:nvSpPr>
        <p:spPr bwMode="auto">
          <a:xfrm>
            <a:off x="560387" y="2889844"/>
            <a:ext cx="8667750" cy="866454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>
            <p:custDataLst>
              <p:tags r:id="rId7"/>
            </p:custDataLst>
          </p:nvPr>
        </p:nvSpPr>
        <p:spPr bwMode="auto">
          <a:xfrm>
            <a:off x="560387" y="1196975"/>
            <a:ext cx="8667750" cy="390525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860925" y="765175"/>
            <a:ext cx="436721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2" rIns="0" bIns="23812" rtlCol="0" anchor="ctr" anchorCtr="0">
            <a:noAutofit/>
          </a:bodyPr>
          <a:lstStyle/>
          <a:p>
            <a:pPr algn="ctr"/>
            <a:fld id="{BE08748D-067F-4993-9900-BA67E8E73261}" type="datetime'''''''''''''''''''''''2''''''014'''''''''''''''''''''''">
              <a:rPr lang="en-US" sz="11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2014</a:t>
            </a:fld>
            <a:endParaRPr lang="en-US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Прямоугольник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860925" y="981075"/>
            <a:ext cx="3714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2" rIns="0" bIns="23812" rtlCol="0" anchor="ctr" anchorCtr="0">
            <a:noAutofit/>
          </a:bodyPr>
          <a:lstStyle/>
          <a:p>
            <a:pPr algn="ctr"/>
            <a:fld id="{5421C99A-F98A-4077-8E34-F8E9ABD19C87}" type="datetime'''я''''''''''''н''''''''''''в'''''">
              <a:rPr lang="en-US" sz="11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янв</a:t>
            </a:fld>
            <a:endParaRPr lang="en-US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Прямоугольник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232400" y="981075"/>
            <a:ext cx="3349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2" rIns="0" bIns="23812" rtlCol="0" anchor="ctr" anchorCtr="0">
            <a:noAutofit/>
          </a:bodyPr>
          <a:lstStyle/>
          <a:p>
            <a:pPr algn="ctr"/>
            <a:fld id="{C3A2D392-B3D2-4267-AE6D-16818A27FA57}" type="datetime'''ф''''''''''''''''''е''''''''''''''''''''в'''''''''''''''''">
              <a:rPr lang="en-US" sz="11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фев</a:t>
            </a:fld>
            <a:endParaRPr lang="en-US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Прямоугольник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567362" y="981075"/>
            <a:ext cx="3698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2" rIns="0" bIns="23812" rtlCol="0" anchor="ctr" anchorCtr="0">
            <a:noAutofit/>
          </a:bodyPr>
          <a:lstStyle/>
          <a:p>
            <a:pPr algn="ctr"/>
            <a:fld id="{6762BFAB-32E5-4696-A773-7937F0BCEF76}" type="datetime'''м''а''''''''''''''''''''р'''''''''''''''''''''''''''''''''">
              <a:rPr lang="en-US" sz="11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мар</a:t>
            </a:fld>
            <a:endParaRPr lang="en-US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Прямоугольник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937250" y="981075"/>
            <a:ext cx="3587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2" rIns="0" bIns="23812" rtlCol="0" anchor="ctr" anchorCtr="0">
            <a:noAutofit/>
          </a:bodyPr>
          <a:lstStyle/>
          <a:p>
            <a:pPr algn="ctr"/>
            <a:fld id="{C3740710-71F4-4B7F-8B88-06354FBA4307}" type="datetime'''''''''''''''''''''а''''''п''''''р'''''''''''''''''">
              <a:rPr lang="en-US" sz="11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апр</a:t>
            </a:fld>
            <a:endParaRPr lang="en-US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Прямоугольник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296025" y="981075"/>
            <a:ext cx="3714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2" rIns="0" bIns="23812" rtlCol="0" anchor="ctr" anchorCtr="0">
            <a:noAutofit/>
          </a:bodyPr>
          <a:lstStyle/>
          <a:p>
            <a:pPr algn="ctr"/>
            <a:fld id="{DCF2CD61-8B81-4E99-9F8F-B890F5EB7AE2}" type="datetime'''''''''''''''''''''м''''''а''''''''й'''">
              <a:rPr lang="en-US" sz="11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май</a:t>
            </a:fld>
            <a:endParaRPr lang="en-US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Прямоугольник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667500" y="981075"/>
            <a:ext cx="3587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2" rIns="0" bIns="23812" rtlCol="0" anchor="ctr" anchorCtr="0">
            <a:noAutofit/>
          </a:bodyPr>
          <a:lstStyle/>
          <a:p>
            <a:pPr algn="ctr"/>
            <a:fld id="{C9734983-44DA-4B5A-9265-0106BE554D69}" type="datetime'и''''''''''''''''''''''''''ю''''''н'''''''''''''''''''''''">
              <a:rPr lang="en-US" sz="11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июн</a:t>
            </a:fld>
            <a:endParaRPr lang="en-US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Прямоугольник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026275" y="981075"/>
            <a:ext cx="3714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2" rIns="0" bIns="23812" rtlCol="0" anchor="ctr" anchorCtr="0">
            <a:noAutofit/>
          </a:bodyPr>
          <a:lstStyle/>
          <a:p>
            <a:pPr algn="ctr"/>
            <a:fld id="{770D4004-D0A7-4220-9A7C-F3362034FC08}" type="datetime'''''''''''''''''''''''''''''и''ю''л'''''''''''''''''''''''''">
              <a:rPr lang="en-US" sz="11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июл</a:t>
            </a:fld>
            <a:endParaRPr lang="en-US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Прямоугольник 19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7397750" y="981075"/>
            <a:ext cx="3698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2" rIns="0" bIns="23812" rtlCol="0" anchor="ctr" anchorCtr="0">
            <a:noAutofit/>
          </a:bodyPr>
          <a:lstStyle/>
          <a:p>
            <a:pPr algn="ctr"/>
            <a:fld id="{5E72F3EA-22A2-4AEF-9AAF-A1CFEAA96E66}" type="datetime'''''''''''''а''''''в''г'''''''">
              <a:rPr lang="en-US" sz="11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авг</a:t>
            </a:fld>
            <a:endParaRPr lang="en-US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Прямоугольник 20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7767637" y="981075"/>
            <a:ext cx="3603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2" rIns="0" bIns="23812" rtlCol="0" anchor="ctr" anchorCtr="0">
            <a:noAutofit/>
          </a:bodyPr>
          <a:lstStyle/>
          <a:p>
            <a:pPr algn="ctr"/>
            <a:fld id="{E2E80736-463A-4ED9-ADDA-E6E12C3731E0}" type="datetime'''''''''''''''''с''''''''''''''''е''н'''''''">
              <a:rPr lang="en-US" sz="11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сен</a:t>
            </a:fld>
            <a:endParaRPr lang="en-US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Прямоугольник 21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8128000" y="981075"/>
            <a:ext cx="3698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2" rIns="0" bIns="23812" rtlCol="0" anchor="ctr" anchorCtr="0">
            <a:noAutofit/>
          </a:bodyPr>
          <a:lstStyle/>
          <a:p>
            <a:pPr algn="ctr"/>
            <a:fld id="{1753455F-A442-41E4-A377-12A7748CBEA5}" type="datetime'''''''''''''''''''о''''''''к''''''''''''''''''т'''''''''">
              <a:rPr lang="en-US" sz="11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окт</a:t>
            </a:fld>
            <a:endParaRPr lang="en-US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Прямоугольник 22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8497887" y="981075"/>
            <a:ext cx="3587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2" rIns="0" bIns="23812" rtlCol="0" anchor="ctr" anchorCtr="0">
            <a:noAutofit/>
          </a:bodyPr>
          <a:lstStyle/>
          <a:p>
            <a:pPr algn="ctr"/>
            <a:fld id="{25436008-7F85-4D9B-957B-19BABBFAAAF7}" type="datetime'''''''''''н''''о''''я'''''''''''''''''''">
              <a:rPr lang="en-US" sz="11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ноя</a:t>
            </a:fld>
            <a:endParaRPr lang="en-US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Прямоугольник 23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8856662" y="981075"/>
            <a:ext cx="3714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2" rIns="0" bIns="23812" rtlCol="0" anchor="ctr" anchorCtr="0">
            <a:noAutofit/>
          </a:bodyPr>
          <a:lstStyle/>
          <a:p>
            <a:pPr algn="ctr"/>
            <a:fld id="{9856B1F4-7483-4FBF-A100-128D55AC9FC6}" type="datetime'''''''''''''д''''''''''''''''''''''''''''''''''е''к'''''''">
              <a:rPr lang="en-US" sz="11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дек</a:t>
            </a:fld>
            <a:endParaRPr lang="en-US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79" name="Прямая соединительная линия 78"/>
          <p:cNvCxnSpPr/>
          <p:nvPr>
            <p:custDataLst>
              <p:tags r:id="rId21"/>
            </p:custDataLst>
          </p:nvPr>
        </p:nvCxnSpPr>
        <p:spPr bwMode="auto">
          <a:xfrm>
            <a:off x="8856662" y="1196975"/>
            <a:ext cx="0" cy="4968875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>
            <p:custDataLst>
              <p:tags r:id="rId22"/>
            </p:custDataLst>
          </p:nvPr>
        </p:nvCxnSpPr>
        <p:spPr bwMode="auto">
          <a:xfrm>
            <a:off x="8128000" y="1196975"/>
            <a:ext cx="0" cy="4968875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>
            <p:custDataLst>
              <p:tags r:id="rId23"/>
            </p:custDataLst>
          </p:nvPr>
        </p:nvCxnSpPr>
        <p:spPr bwMode="auto">
          <a:xfrm>
            <a:off x="7767637" y="1196975"/>
            <a:ext cx="0" cy="4968875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>
            <p:custDataLst>
              <p:tags r:id="rId24"/>
            </p:custDataLst>
          </p:nvPr>
        </p:nvCxnSpPr>
        <p:spPr bwMode="auto">
          <a:xfrm>
            <a:off x="8497887" y="1196975"/>
            <a:ext cx="0" cy="4968875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>
            <p:custDataLst>
              <p:tags r:id="rId25"/>
            </p:custDataLst>
          </p:nvPr>
        </p:nvCxnSpPr>
        <p:spPr bwMode="auto">
          <a:xfrm>
            <a:off x="9228137" y="1196975"/>
            <a:ext cx="0" cy="496887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>
            <p:custDataLst>
              <p:tags r:id="rId26"/>
            </p:custDataLst>
          </p:nvPr>
        </p:nvCxnSpPr>
        <p:spPr bwMode="auto">
          <a:xfrm>
            <a:off x="560387" y="1196975"/>
            <a:ext cx="0" cy="496887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>
            <p:custDataLst>
              <p:tags r:id="rId27"/>
            </p:custDataLst>
          </p:nvPr>
        </p:nvCxnSpPr>
        <p:spPr bwMode="auto">
          <a:xfrm>
            <a:off x="7397750" y="1196975"/>
            <a:ext cx="0" cy="4968875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>
            <p:custDataLst>
              <p:tags r:id="rId28"/>
            </p:custDataLst>
          </p:nvPr>
        </p:nvCxnSpPr>
        <p:spPr bwMode="auto">
          <a:xfrm>
            <a:off x="5567362" y="1196975"/>
            <a:ext cx="0" cy="4968875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>
            <p:custDataLst>
              <p:tags r:id="rId29"/>
            </p:custDataLst>
          </p:nvPr>
        </p:nvCxnSpPr>
        <p:spPr bwMode="auto">
          <a:xfrm>
            <a:off x="4860925" y="1196975"/>
            <a:ext cx="0" cy="496887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>
            <p:custDataLst>
              <p:tags r:id="rId30"/>
            </p:custDataLst>
          </p:nvPr>
        </p:nvCxnSpPr>
        <p:spPr bwMode="auto">
          <a:xfrm>
            <a:off x="5232400" y="1196975"/>
            <a:ext cx="0" cy="4968875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>
            <p:custDataLst>
              <p:tags r:id="rId31"/>
            </p:custDataLst>
          </p:nvPr>
        </p:nvCxnSpPr>
        <p:spPr bwMode="auto">
          <a:xfrm>
            <a:off x="7026275" y="1196975"/>
            <a:ext cx="0" cy="4968875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>
            <p:custDataLst>
              <p:tags r:id="rId32"/>
            </p:custDataLst>
          </p:nvPr>
        </p:nvCxnSpPr>
        <p:spPr bwMode="auto">
          <a:xfrm>
            <a:off x="6667500" y="1196975"/>
            <a:ext cx="0" cy="4968875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>
            <p:custDataLst>
              <p:tags r:id="rId33"/>
            </p:custDataLst>
          </p:nvPr>
        </p:nvCxnSpPr>
        <p:spPr bwMode="auto">
          <a:xfrm>
            <a:off x="6296025" y="1196975"/>
            <a:ext cx="0" cy="4968875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>
            <p:custDataLst>
              <p:tags r:id="rId34"/>
            </p:custDataLst>
          </p:nvPr>
        </p:nvCxnSpPr>
        <p:spPr bwMode="auto">
          <a:xfrm>
            <a:off x="5937250" y="1196975"/>
            <a:ext cx="0" cy="4968875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>
            <p:custDataLst>
              <p:tags r:id="rId35"/>
            </p:custDataLst>
          </p:nvPr>
        </p:nvCxnSpPr>
        <p:spPr bwMode="auto">
          <a:xfrm>
            <a:off x="560387" y="6157141"/>
            <a:ext cx="8667750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>
            <p:custDataLst>
              <p:tags r:id="rId36"/>
            </p:custDataLst>
          </p:nvPr>
        </p:nvCxnSpPr>
        <p:spPr bwMode="auto">
          <a:xfrm>
            <a:off x="560387" y="1196975"/>
            <a:ext cx="8667750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ятиугольник 44"/>
          <p:cNvSpPr/>
          <p:nvPr>
            <p:custDataLst>
              <p:tags r:id="rId37"/>
            </p:custDataLst>
          </p:nvPr>
        </p:nvSpPr>
        <p:spPr bwMode="gray">
          <a:xfrm>
            <a:off x="4865687" y="3941569"/>
            <a:ext cx="4325937" cy="247650"/>
          </a:xfrm>
          <a:prstGeom prst="homePlate">
            <a:avLst>
              <a:gd name="adj" fmla="val 18590"/>
            </a:avLst>
          </a:prstGeom>
          <a:solidFill>
            <a:srgbClr val="364D6E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487" tIns="53975" rIns="112712" bIns="53975" rtlCol="0" anchor="ctr" anchorCtr="0">
            <a:noAutofit/>
          </a:bodyPr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Пятиугольник 45"/>
          <p:cNvSpPr/>
          <p:nvPr>
            <p:custDataLst>
              <p:tags r:id="rId38"/>
            </p:custDataLst>
          </p:nvPr>
        </p:nvSpPr>
        <p:spPr bwMode="gray">
          <a:xfrm>
            <a:off x="6010275" y="4571302"/>
            <a:ext cx="704850" cy="247650"/>
          </a:xfrm>
          <a:prstGeom prst="homePlate">
            <a:avLst>
              <a:gd name="adj" fmla="val 18590"/>
            </a:avLst>
          </a:prstGeom>
          <a:solidFill>
            <a:srgbClr val="364D6E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487" tIns="53975" rIns="112712" bIns="53975" rtlCol="0" anchor="ctr" anchorCtr="0">
            <a:noAutofit/>
          </a:bodyPr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" name="Пятиугольник 51"/>
          <p:cNvSpPr/>
          <p:nvPr>
            <p:custDataLst>
              <p:tags r:id="rId39"/>
            </p:custDataLst>
          </p:nvPr>
        </p:nvSpPr>
        <p:spPr bwMode="gray">
          <a:xfrm>
            <a:off x="6332537" y="5634794"/>
            <a:ext cx="2152650" cy="247650"/>
          </a:xfrm>
          <a:prstGeom prst="homePlate">
            <a:avLst>
              <a:gd name="adj" fmla="val 18590"/>
            </a:avLst>
          </a:prstGeom>
          <a:solidFill>
            <a:srgbClr val="364D6E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487" tIns="53975" rIns="112712" bIns="53975" rtlCol="0" anchor="ctr" anchorCtr="0">
            <a:noAutofit/>
          </a:bodyPr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Пятиугольник 46"/>
          <p:cNvSpPr/>
          <p:nvPr>
            <p:custDataLst>
              <p:tags r:id="rId40"/>
            </p:custDataLst>
          </p:nvPr>
        </p:nvSpPr>
        <p:spPr bwMode="gray">
          <a:xfrm>
            <a:off x="5757863" y="2524125"/>
            <a:ext cx="1365748" cy="247650"/>
          </a:xfrm>
          <a:prstGeom prst="homePlate">
            <a:avLst>
              <a:gd name="adj" fmla="val 18590"/>
            </a:avLst>
          </a:prstGeom>
          <a:solidFill>
            <a:srgbClr val="364D6E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487" tIns="53975" rIns="112712" bIns="53975" rtlCol="0" anchor="ctr" anchorCtr="0">
            <a:noAutofit/>
          </a:bodyPr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Пятиугольник 47"/>
          <p:cNvSpPr/>
          <p:nvPr>
            <p:custDataLst>
              <p:tags r:id="rId41"/>
            </p:custDataLst>
          </p:nvPr>
        </p:nvSpPr>
        <p:spPr bwMode="auto">
          <a:xfrm>
            <a:off x="4865687" y="2027237"/>
            <a:ext cx="821010" cy="247650"/>
          </a:xfrm>
          <a:prstGeom prst="homePlate">
            <a:avLst>
              <a:gd name="adj" fmla="val 18590"/>
            </a:avLst>
          </a:prstGeom>
          <a:solidFill>
            <a:srgbClr val="64C83C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487" tIns="53975" rIns="112712" bIns="53975" rtlCol="0" anchor="ctr" anchorCtr="0">
            <a:noAutofit/>
          </a:bodyPr>
          <a:lstStyle/>
          <a:p>
            <a:pPr algn="ctr"/>
            <a:endParaRPr lang="ru-RU" sz="11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Пятиугольник 52"/>
          <p:cNvSpPr/>
          <p:nvPr>
            <p:custDataLst>
              <p:tags r:id="rId42"/>
            </p:custDataLst>
          </p:nvPr>
        </p:nvSpPr>
        <p:spPr bwMode="gray">
          <a:xfrm>
            <a:off x="4865687" y="1636712"/>
            <a:ext cx="2257924" cy="247650"/>
          </a:xfrm>
          <a:prstGeom prst="homePlate">
            <a:avLst>
              <a:gd name="adj" fmla="val 18590"/>
            </a:avLst>
          </a:prstGeom>
          <a:solidFill>
            <a:srgbClr val="364D6E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487" tIns="53975" rIns="112712" bIns="53975" rtlCol="0" anchor="ctr" anchorCtr="0">
            <a:noAutofit/>
          </a:bodyPr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Пятиугольник 49"/>
          <p:cNvSpPr/>
          <p:nvPr>
            <p:custDataLst>
              <p:tags r:id="rId43"/>
            </p:custDataLst>
          </p:nvPr>
        </p:nvSpPr>
        <p:spPr bwMode="auto">
          <a:xfrm>
            <a:off x="5937249" y="2996206"/>
            <a:ext cx="2190750" cy="247650"/>
          </a:xfrm>
          <a:prstGeom prst="homePlate">
            <a:avLst>
              <a:gd name="adj" fmla="val 18590"/>
            </a:avLst>
          </a:prstGeom>
          <a:solidFill>
            <a:srgbClr val="364D6E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487" tIns="53975" rIns="112712" bIns="53975" rtlCol="0" anchor="ctr" anchorCtr="0">
            <a:noAutofit/>
          </a:bodyPr>
          <a:lstStyle/>
          <a:p>
            <a:pPr algn="ctr"/>
            <a:endParaRPr lang="ru-RU" sz="11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Пятиугольник 50"/>
          <p:cNvSpPr/>
          <p:nvPr>
            <p:custDataLst>
              <p:tags r:id="rId44"/>
            </p:custDataLst>
          </p:nvPr>
        </p:nvSpPr>
        <p:spPr bwMode="gray">
          <a:xfrm>
            <a:off x="4865688" y="1292225"/>
            <a:ext cx="4243387" cy="247650"/>
          </a:xfrm>
          <a:prstGeom prst="homePlate">
            <a:avLst>
              <a:gd name="adj" fmla="val 18590"/>
            </a:avLst>
          </a:prstGeom>
          <a:solidFill>
            <a:srgbClr val="364D6E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487" tIns="53975" rIns="112712" bIns="53975" rtlCol="0" anchor="ctr" anchorCtr="0">
            <a:noAutofit/>
          </a:bodyPr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Прямоугольник 56"/>
          <p:cNvSpPr/>
          <p:nvPr>
            <p:custDataLst>
              <p:tags r:id="rId45"/>
            </p:custDataLst>
          </p:nvPr>
        </p:nvSpPr>
        <p:spPr bwMode="auto">
          <a:xfrm>
            <a:off x="739775" y="1004887"/>
            <a:ext cx="498475" cy="1682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>
            <a:no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Задачи</a:t>
            </a:r>
            <a:endParaRPr lang="en-US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Прямоугольник 55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739775" y="3828352"/>
            <a:ext cx="37084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1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Краткие  аналитические справки  о ключевых </a:t>
            </a:r>
          </a:p>
          <a:p>
            <a:pPr>
              <a:lnSpc>
                <a:spcPts val="1200"/>
              </a:lnSpc>
            </a:pPr>
            <a:r>
              <a:rPr lang="ru-RU" sz="11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событиях в сфере инвестиционной </a:t>
            </a:r>
          </a:p>
          <a:p>
            <a:pPr>
              <a:lnSpc>
                <a:spcPts val="1200"/>
              </a:lnSpc>
            </a:pPr>
            <a:r>
              <a:rPr lang="ru-RU" sz="11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привлекательности Украины</a:t>
            </a:r>
            <a:endParaRPr lang="ru-RU" sz="1100" b="1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Прямоугольник 60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638175" y="5001426"/>
            <a:ext cx="4222750" cy="115571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fontAlgn="t"/>
            <a:r>
              <a:rPr lang="ru-RU" sz="1100" b="1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Усиление канала </a:t>
            </a:r>
            <a:r>
              <a:rPr lang="ru-RU" sz="11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коммуникаций между </a:t>
            </a:r>
            <a:r>
              <a:rPr lang="ru-RU" sz="1100" b="1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властью и </a:t>
            </a:r>
            <a:r>
              <a:rPr lang="ru-RU" sz="11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бизнесом:</a:t>
            </a:r>
            <a:endParaRPr lang="ru-RU" sz="1100" b="1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Регулярные встречи с бизнесом для рассмотрения проблемных вопросов;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Организация и проведение форумов и семинаров для представителей компаний в приоритетных отраслях развития экономики области.</a:t>
            </a:r>
            <a:endParaRPr lang="en-US" sz="1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Прямоугольник 54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739775" y="4553884"/>
            <a:ext cx="3209925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1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Выпуск  ежеквартального рейтинга </a:t>
            </a:r>
          </a:p>
          <a:p>
            <a:pPr>
              <a:lnSpc>
                <a:spcPts val="1200"/>
              </a:lnSpc>
            </a:pPr>
            <a:r>
              <a:rPr lang="ru-RU" sz="11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инвестиционной привлекательности  региона</a:t>
            </a:r>
            <a:endParaRPr lang="ru-RU" sz="1100" b="1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Прямоугольник 58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739775" y="2524125"/>
            <a:ext cx="2325687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noAutofit/>
          </a:bodyPr>
          <a:lstStyle/>
          <a:p>
            <a:pPr marL="173038" indent="-173038">
              <a:lnSpc>
                <a:spcPts val="1200"/>
              </a:lnSpc>
            </a:pPr>
            <a:r>
              <a:rPr lang="ru-RU" sz="11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2.  Интерактивное приложение для </a:t>
            </a:r>
          </a:p>
          <a:p>
            <a:pPr indent="173038">
              <a:lnSpc>
                <a:spcPts val="1200"/>
              </a:lnSpc>
            </a:pPr>
            <a:r>
              <a:rPr lang="ru-RU" sz="11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мобильных устройств</a:t>
            </a:r>
            <a:endParaRPr lang="en-US" sz="1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Прямоугольник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739774" y="2027237"/>
            <a:ext cx="2779712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noAutofit/>
          </a:bodyPr>
          <a:lstStyle/>
          <a:p>
            <a:pPr marL="173038" indent="-173038">
              <a:lnSpc>
                <a:spcPts val="1200"/>
              </a:lnSpc>
              <a:buAutoNum type="arabicPeriod"/>
            </a:pPr>
            <a:r>
              <a:rPr lang="ru-RU" sz="11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Веб-портал  инвестиционной </a:t>
            </a:r>
          </a:p>
          <a:p>
            <a:pPr indent="173038">
              <a:lnSpc>
                <a:spcPts val="1200"/>
              </a:lnSpc>
            </a:pPr>
            <a:r>
              <a:rPr lang="ru-RU" sz="11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п</a:t>
            </a:r>
            <a:r>
              <a:rPr lang="ru-RU" sz="11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ривлекательности  региона (сайт ДИА)</a:t>
            </a:r>
            <a:endParaRPr lang="en-US" sz="1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Прямоугольник 61"/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739773" y="1684337"/>
            <a:ext cx="31448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1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Создание Инвестиционного портала региона</a:t>
            </a:r>
            <a:endParaRPr lang="ru-RU" sz="1100" b="1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Прямоугольник 62"/>
          <p:cNvSpPr/>
          <p:nvPr>
            <p:custDataLst>
              <p:tags r:id="rId52"/>
            </p:custDataLst>
          </p:nvPr>
        </p:nvSpPr>
        <p:spPr bwMode="auto">
          <a:xfrm>
            <a:off x="739776" y="2961370"/>
            <a:ext cx="3941762" cy="88201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1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Разработка баз аналитики рынков Украины и мира:</a:t>
            </a:r>
          </a:p>
          <a:p>
            <a:pPr marL="266700" indent="-180975">
              <a:lnSpc>
                <a:spcPts val="1200"/>
              </a:lnSpc>
              <a:buFont typeface="Wingdings" pitchFamily="2" charset="2"/>
              <a:buChar char="§"/>
            </a:pPr>
            <a:r>
              <a:rPr lang="ru-RU" sz="11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сельское хозяйство </a:t>
            </a:r>
          </a:p>
          <a:p>
            <a:pPr marL="266700" indent="-180975">
              <a:lnSpc>
                <a:spcPts val="1200"/>
              </a:lnSpc>
              <a:buFont typeface="Wingdings" pitchFamily="2" charset="2"/>
              <a:buChar char="§"/>
            </a:pPr>
            <a:r>
              <a:rPr lang="ru-RU" sz="11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строительство</a:t>
            </a:r>
          </a:p>
          <a:p>
            <a:pPr marL="266700" indent="-180975">
              <a:lnSpc>
                <a:spcPts val="1200"/>
              </a:lnSpc>
              <a:buFont typeface="Wingdings" pitchFamily="2" charset="2"/>
              <a:buChar char="§"/>
            </a:pPr>
            <a:r>
              <a:rPr lang="ru-RU" sz="11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машиностроение</a:t>
            </a:r>
          </a:p>
          <a:p>
            <a:pPr marL="266700" indent="-180975">
              <a:lnSpc>
                <a:spcPts val="1200"/>
              </a:lnSpc>
              <a:buFont typeface="Wingdings" pitchFamily="2" charset="2"/>
              <a:buChar char="§"/>
            </a:pPr>
            <a:r>
              <a:rPr lang="ru-RU" sz="11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туризм</a:t>
            </a:r>
          </a:p>
        </p:txBody>
      </p:sp>
      <p:sp>
        <p:nvSpPr>
          <p:cNvPr id="64" name="Прямоугольник 63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39774" y="1339850"/>
            <a:ext cx="39116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1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Поиск и первичный анализ перспективных </a:t>
            </a:r>
            <a:r>
              <a:rPr lang="ru-RU" sz="1100" b="1" dirty="0" err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бизнес-идей</a:t>
            </a:r>
            <a:endParaRPr lang="ru-RU" sz="11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Заголовок 1"/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272480" y="395896"/>
            <a:ext cx="8887966" cy="4408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400" dirty="0" smtClean="0"/>
              <a:t>ЦЕЛЬ: информационная и адаптационная поддержка бизнеса и развитие инвестиционного потенциала региона</a:t>
            </a:r>
            <a:endParaRPr lang="ru-RU" sz="1400" dirty="0"/>
          </a:p>
        </p:txBody>
      </p:sp>
      <p:sp>
        <p:nvSpPr>
          <p:cNvPr id="81" name="Пятиугольник 80"/>
          <p:cNvSpPr/>
          <p:nvPr>
            <p:custDataLst>
              <p:tags r:id="rId55"/>
            </p:custDataLst>
          </p:nvPr>
        </p:nvSpPr>
        <p:spPr bwMode="gray">
          <a:xfrm>
            <a:off x="4860925" y="5039526"/>
            <a:ext cx="4243387" cy="247650"/>
          </a:xfrm>
          <a:prstGeom prst="homePlate">
            <a:avLst>
              <a:gd name="adj" fmla="val 18590"/>
            </a:avLst>
          </a:prstGeom>
          <a:solidFill>
            <a:srgbClr val="364D6E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487" tIns="53975" rIns="112712" bIns="53975" rtlCol="0" anchor="ctr" anchorCtr="0">
            <a:noAutofit/>
          </a:bodyPr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3D1DE91-BAC0-44D5-A788-5A7B45A9829A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22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544" y="0"/>
            <a:ext cx="905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Инвестиционный портал региона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528" y="90872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  <a:hlinkClick r:id="rId2"/>
              </a:rPr>
              <a:t>dia.dp.ua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2034" name="Picture 2" descr="C:\Users\Вячеслав\Desktop\RADA\IPad\Design\инвестиции.jpg"/>
          <p:cNvPicPr>
            <a:picLocks noChangeAspect="1" noChangeArrowheads="1"/>
          </p:cNvPicPr>
          <p:nvPr/>
        </p:nvPicPr>
        <p:blipFill rotWithShape="1">
          <a:blip r:embed="rId3" cstate="print"/>
          <a:srcRect b="1803"/>
          <a:stretch/>
        </p:blipFill>
        <p:spPr bwMode="auto">
          <a:xfrm>
            <a:off x="5673080" y="548680"/>
            <a:ext cx="3469640" cy="56344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0592" y="2060848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Новости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Статьи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Аналитика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Обзоры рынков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Рейтинги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События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Инвестиционные проекты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Базы данных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Обратная связь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3D1DE91-BAC0-44D5-A788-5A7B45A9829A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23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90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ru-RU" sz="2000" b="1" dirty="0">
                <a:latin typeface="Arial"/>
                <a:cs typeface="Arial"/>
                <a:sym typeface="Arial"/>
              </a:rPr>
              <a:t>Усиление канала коммуникаций между властью и </a:t>
            </a:r>
            <a:r>
              <a:rPr lang="ru-RU" sz="2000" b="1" dirty="0" smtClean="0">
                <a:latin typeface="Arial"/>
                <a:cs typeface="Arial"/>
                <a:sym typeface="Arial"/>
              </a:rPr>
              <a:t>бизнесом</a:t>
            </a:r>
          </a:p>
        </p:txBody>
      </p:sp>
      <p:pic>
        <p:nvPicPr>
          <p:cNvPr id="6" name="Picture 6" descr="https://3dprintingstocks.com/wp-content/uploads/2013/08/3D-Printing-and-EBM-Electron-Beam-Melting-pwc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/>
          <a:srcRect l="12502" r="17061"/>
          <a:stretch/>
        </p:blipFill>
        <p:spPr bwMode="auto">
          <a:xfrm>
            <a:off x="1927121" y="3496893"/>
            <a:ext cx="2105460" cy="1681402"/>
          </a:xfrm>
          <a:prstGeom prst="rect">
            <a:avLst/>
          </a:prstGeom>
          <a:noFill/>
        </p:spPr>
      </p:pic>
      <p:pic>
        <p:nvPicPr>
          <p:cNvPr id="7" name="Picture 2" descr="http://www.ubifrance.com/medias/press/UBIFRANCE_EV_Forum_-_Seminar_21_4_2011_28_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/>
          <a:srcRect t="12154"/>
          <a:stretch/>
        </p:blipFill>
        <p:spPr bwMode="auto">
          <a:xfrm>
            <a:off x="123269" y="510142"/>
            <a:ext cx="3496231" cy="23034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178300" y="3775224"/>
            <a:ext cx="5727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Целевая аудитория - региональный бизнес в сферах:</a:t>
            </a:r>
          </a:p>
          <a:p>
            <a:pPr marL="439738" indent="-174625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Машиностроение</a:t>
            </a:r>
          </a:p>
          <a:p>
            <a:pPr marL="439738" indent="-174625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Строительство</a:t>
            </a:r>
          </a:p>
          <a:p>
            <a:pPr marL="439738" indent="-174625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Сельское хозяйство</a:t>
            </a:r>
          </a:p>
          <a:p>
            <a:pPr marL="439738" indent="-174625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Туристические услуги</a:t>
            </a:r>
          </a:p>
          <a:p>
            <a:pPr marL="261938" indent="-174625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Направления:</a:t>
            </a:r>
          </a:p>
          <a:p>
            <a:pPr marL="439738" indent="-174625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Привлечение инвестиций</a:t>
            </a:r>
          </a:p>
          <a:p>
            <a:pPr marL="439738" indent="-174625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Международное контрактное право</a:t>
            </a:r>
          </a:p>
          <a:p>
            <a:pPr marL="439738" indent="-174625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Бизнес планирование</a:t>
            </a:r>
          </a:p>
          <a:p>
            <a:pPr marL="439738" indent="-174625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Тенденции рынков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www.abea.com.ua/images/EBA_logo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00" y="3089424"/>
            <a:ext cx="1799772" cy="1046117"/>
          </a:xfrm>
          <a:prstGeom prst="rect">
            <a:avLst/>
          </a:prstGeom>
          <a:noFill/>
        </p:spPr>
      </p:pic>
      <p:pic>
        <p:nvPicPr>
          <p:cNvPr id="11" name="Picture 4" descr="http://aalborg.startupweekend.org/files/2013/10/bdo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269" y="4989036"/>
            <a:ext cx="1803852" cy="7141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67481" y="2971692"/>
            <a:ext cx="5924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ru-RU" sz="1600" b="1" dirty="0">
                <a:latin typeface="Arial"/>
                <a:cs typeface="Arial"/>
                <a:sym typeface="Arial"/>
              </a:rPr>
              <a:t>Организация и проведение форумов и семинаров </a:t>
            </a:r>
            <a:r>
              <a:rPr lang="ru-RU" sz="1600" b="1" dirty="0" smtClean="0">
                <a:latin typeface="Arial"/>
                <a:cs typeface="Arial"/>
                <a:sym typeface="Arial"/>
              </a:rPr>
              <a:t>для </a:t>
            </a:r>
            <a:r>
              <a:rPr lang="ru-RU" sz="1600" b="1" dirty="0">
                <a:latin typeface="Arial"/>
                <a:cs typeface="Arial"/>
                <a:sym typeface="Arial"/>
              </a:rPr>
              <a:t>представителей компаний в приоритетных </a:t>
            </a:r>
            <a:r>
              <a:rPr lang="ru-RU" sz="1600" b="1" dirty="0" smtClean="0">
                <a:latin typeface="Arial"/>
                <a:cs typeface="Arial"/>
                <a:sym typeface="Arial"/>
              </a:rPr>
              <a:t>отраслях </a:t>
            </a:r>
            <a:r>
              <a:rPr lang="ru-RU" sz="1600" b="1" dirty="0">
                <a:latin typeface="Arial"/>
                <a:cs typeface="Arial"/>
                <a:sym typeface="Arial"/>
              </a:rPr>
              <a:t>развития экономики области</a:t>
            </a:r>
            <a:endParaRPr lang="en-US" sz="1600" b="1" dirty="0">
              <a:latin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6681" y="611455"/>
            <a:ext cx="5924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ru-RU" sz="1600" b="1" dirty="0">
                <a:latin typeface="Arial"/>
                <a:cs typeface="Arial"/>
                <a:sym typeface="Arial"/>
              </a:rPr>
              <a:t>Регулярные встречи с бизнесом для </a:t>
            </a:r>
            <a:r>
              <a:rPr lang="ru-RU" sz="1600" b="1" dirty="0" smtClean="0">
                <a:latin typeface="Arial"/>
                <a:cs typeface="Arial"/>
                <a:sym typeface="Arial"/>
              </a:rPr>
              <a:t>рассмотрения</a:t>
            </a:r>
            <a:r>
              <a:rPr lang="en-US" sz="1600" b="1" dirty="0" smtClean="0">
                <a:latin typeface="Arial"/>
                <a:cs typeface="Arial"/>
                <a:sym typeface="Arial"/>
              </a:rPr>
              <a:t> </a:t>
            </a:r>
            <a:r>
              <a:rPr lang="ru-RU" sz="1600" b="1" dirty="0" smtClean="0">
                <a:latin typeface="Arial"/>
                <a:cs typeface="Arial"/>
                <a:sym typeface="Arial"/>
              </a:rPr>
              <a:t>инициатив</a:t>
            </a:r>
            <a:r>
              <a:rPr lang="en-US" sz="1600" b="1" dirty="0" smtClean="0">
                <a:latin typeface="Arial"/>
                <a:cs typeface="Arial"/>
                <a:sym typeface="Arial"/>
              </a:rPr>
              <a:t> </a:t>
            </a:r>
            <a:r>
              <a:rPr lang="ru-RU" sz="1600" b="1" dirty="0" smtClean="0">
                <a:latin typeface="Arial"/>
                <a:cs typeface="Arial"/>
                <a:sym typeface="Arial"/>
              </a:rPr>
              <a:t>и </a:t>
            </a:r>
            <a:r>
              <a:rPr lang="ru-RU" sz="1600" b="1" dirty="0">
                <a:latin typeface="Arial"/>
                <a:cs typeface="Arial"/>
                <a:sym typeface="Arial"/>
              </a:rPr>
              <a:t>проблемных </a:t>
            </a:r>
            <a:r>
              <a:rPr lang="ru-RU" sz="1600" b="1" dirty="0" smtClean="0">
                <a:latin typeface="Arial"/>
                <a:cs typeface="Arial"/>
                <a:sym typeface="Arial"/>
              </a:rPr>
              <a:t>вопросов</a:t>
            </a:r>
            <a:endParaRPr lang="ru-RU" sz="1600" b="1" dirty="0">
              <a:latin typeface="Arial"/>
              <a:cs typeface="Arial"/>
              <a:sym typeface="Arial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67481" y="2902500"/>
            <a:ext cx="5975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 hidden="1"/>
          <p:cNvGraphicFramePr>
            <a:graphicFrameLocks/>
          </p:cNvGraphicFramePr>
          <p:nvPr/>
        </p:nvGraphicFramePr>
        <p:xfrm>
          <a:off x="0" y="0"/>
          <a:ext cx="171450" cy="158750"/>
        </p:xfrm>
        <a:graphic>
          <a:graphicData uri="http://schemas.openxmlformats.org/presentationml/2006/ole">
            <p:oleObj spid="_x0000_s21597" name="think-cell Slide" r:id="rId5" imgW="360" imgH="360" progId="TCLayout.ActiveDocument.1">
              <p:embed/>
            </p:oleObj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714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defRPr/>
            </a:pPr>
            <a:endParaRPr lang="ru-RU" sz="1400" b="1">
              <a:latin typeface="Arial"/>
              <a:cs typeface="Arial"/>
              <a:sym typeface="Arial"/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extLst/>
        </p:spPr>
        <p:txBody>
          <a:bodyPr vert="horz" lIns="91440" tIns="45720" rIns="91440" bIns="45720" rtlCol="0" anchor="ctr"/>
          <a:lstStyle/>
          <a:p>
            <a:fld id="{FF0F656A-77AE-4A7F-9BA7-E9F5B9906016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24</a:t>
            </a:fld>
            <a:endParaRPr lang="ru-RU" sz="14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4528" y="188640"/>
            <a:ext cx="5927940" cy="40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292" tIns="39146" rIns="78292" bIns="39146">
            <a:spAutoFit/>
          </a:bodyPr>
          <a:lstStyle/>
          <a:p>
            <a:pPr defTabSz="781565">
              <a:tabLst>
                <a:tab pos="695932" algn="l"/>
              </a:tabLst>
            </a:pPr>
            <a:r>
              <a:rPr lang="ru-RU" sz="2100" b="1" dirty="0">
                <a:latin typeface="Arial"/>
                <a:sym typeface="Arial"/>
              </a:rPr>
              <a:t>Контактная информация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38111"/>
              </p:ext>
            </p:extLst>
          </p:nvPr>
        </p:nvGraphicFramePr>
        <p:xfrm>
          <a:off x="416496" y="1556792"/>
          <a:ext cx="6984776" cy="2291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825"/>
                <a:gridCol w="5850951"/>
              </a:tblGrid>
              <a:tr h="400750">
                <a:tc gridSpan="2">
                  <a:txBody>
                    <a:bodyPr/>
                    <a:lstStyle/>
                    <a:p>
                      <a:pPr marL="0" marR="0" indent="0" algn="l" defTabSz="8726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Днепропетровское инвестиционное агентство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DIA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7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Адрес: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49004, Украина, г. Днепропетровск,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пр. Кирова 2,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каб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538</a:t>
                      </a:r>
                    </a:p>
                  </a:txBody>
                  <a:tcPr marL="99060" marR="9906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7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Тел.: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+38 056 742 86 87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+38 056 742 86 21</a:t>
                      </a:r>
                    </a:p>
                  </a:txBody>
                  <a:tcPr marL="99060" marR="9906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87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Факс: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726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+38 056 742 86 87</a:t>
                      </a:r>
                    </a:p>
                  </a:txBody>
                  <a:tcPr marL="99060" marR="9906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872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mail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726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info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@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dia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.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dp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.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ua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259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Web: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726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dia.dp.ua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8" y="1979288"/>
            <a:ext cx="6408712" cy="4330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6460497" y="3774153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71535" y="3661421"/>
            <a:ext cx="1917723" cy="328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Днепропетровск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/>
          </p:cNvGraphicFramePr>
          <p:nvPr/>
        </p:nvGraphicFramePr>
        <p:xfrm>
          <a:off x="0" y="0"/>
          <a:ext cx="144150" cy="139988"/>
        </p:xfrm>
        <a:graphic>
          <a:graphicData uri="http://schemas.openxmlformats.org/presentationml/2006/ole">
            <p:oleObj spid="_x0000_s227349" name="think-cell Slide" r:id="rId9" imgW="360" imgH="360" progId="TCLayout.ActiveDocument.1">
              <p:embed/>
            </p:oleObj>
          </a:graphicData>
        </a:graphic>
      </p:graphicFrame>
      <p:sp>
        <p:nvSpPr>
          <p:cNvPr id="2" name="Text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48933" y="0"/>
            <a:ext cx="6357067" cy="42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algn="r" defTabSz="818885">
              <a:tabLst>
                <a:tab pos="729163" algn="l"/>
              </a:tabLst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Инструмент развития бизнеса в регионе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88093" y="868611"/>
            <a:ext cx="6376902" cy="12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>
              <a:spcBef>
                <a:spcPts val="807"/>
              </a:spcBef>
            </a:pPr>
            <a:r>
              <a:rPr lang="ru-RU" sz="1300" b="1" dirty="0">
                <a:latin typeface="Arial" pitchFamily="34" charset="0"/>
                <a:cs typeface="Arial" pitchFamily="34" charset="0"/>
              </a:rPr>
              <a:t>DIA создано в 2011 г. </a:t>
            </a: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807"/>
              </a:spcBef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Председатель днепропетровского областного совета осуществляет общее руководство агентства.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807"/>
              </a:spcBef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DIA – не прибыльная организация. Вся помощь, предоставляемая инвестору, осуществляется в рамках законодательства Украины на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безоплатной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основе.</a:t>
            </a:r>
          </a:p>
        </p:txBody>
      </p:sp>
      <p:sp>
        <p:nvSpPr>
          <p:cNvPr id="9" name="Text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88093" y="4421849"/>
            <a:ext cx="6376902" cy="183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236408" indent="-230712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115000"/>
            </a:pPr>
            <a:r>
              <a:rPr lang="ru-RU" sz="1200" b="1" dirty="0">
                <a:latin typeface="Arial"/>
                <a:cs typeface="Arial"/>
                <a:sym typeface="Arial"/>
              </a:rPr>
              <a:t>Функции </a:t>
            </a:r>
            <a:r>
              <a:rPr lang="en-US" sz="1200" b="1" dirty="0">
                <a:latin typeface="Arial"/>
                <a:cs typeface="Arial"/>
                <a:sym typeface="Arial"/>
              </a:rPr>
              <a:t>DIA</a:t>
            </a:r>
            <a:r>
              <a:rPr lang="uk-UA" sz="1200" b="1" dirty="0">
                <a:latin typeface="Arial"/>
                <a:cs typeface="Arial"/>
                <a:sym typeface="Arial"/>
              </a:rPr>
              <a:t>:</a:t>
            </a:r>
            <a:endParaRPr lang="en-US" sz="1200" b="1" dirty="0">
              <a:latin typeface="Arial"/>
              <a:cs typeface="Arial"/>
              <a:sym typeface="Arial"/>
            </a:endParaRPr>
          </a:p>
          <a:p>
            <a:pPr marL="236408" indent="-230712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Создание системы сопровождения проектов (от формирования идеи до запуска производства / бизнеса).</a:t>
            </a:r>
          </a:p>
          <a:p>
            <a:pPr marL="236408" indent="-230712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Создание аналитической базы, позволяющей инвестору проводить анализ потенциальной эффективности ведения бизнеса в регионе.</a:t>
            </a:r>
          </a:p>
          <a:p>
            <a:pPr marL="236408" indent="-230712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информационного поля, многократно усиливающее интерес инвестора к региону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8191" y="2623580"/>
            <a:ext cx="6306804" cy="15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236408" indent="-219319">
              <a:spcBef>
                <a:spcPts val="359"/>
              </a:spcBef>
              <a:buClr>
                <a:srgbClr val="003399"/>
              </a:buClr>
              <a:buSzPct val="115000"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Миссия </a:t>
            </a:r>
            <a:r>
              <a:rPr lang="fr-FR" sz="1200" b="1" dirty="0">
                <a:latin typeface="Arial" pitchFamily="34" charset="0"/>
                <a:cs typeface="Arial" pitchFamily="34" charset="0"/>
              </a:rPr>
              <a:t>DIA: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стабильное социально-экономическое развитие региона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уровня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жизни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укрепление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имиджа Днепропетровской области как надежного партнера для иностранных государств, коммерческих и благотворительных организаций, отечественного и зарубежного бизнеса.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1905" y="123661"/>
            <a:ext cx="2991662" cy="2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089" name="Picture 17" descr="https://encrypted-tbn0.gstatic.com/images?q=tbn:ANd9GcRFxfeu30uPFp5vGOHYwRb8Bbffn68e6DwavoBGqwFezFutAkj9c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5575" y="2903720"/>
            <a:ext cx="2077640" cy="1413102"/>
          </a:xfrm>
          <a:prstGeom prst="rect">
            <a:avLst/>
          </a:prstGeom>
          <a:noFill/>
        </p:spPr>
      </p:pic>
      <p:pic>
        <p:nvPicPr>
          <p:cNvPr id="131091" name="Picture 19" descr="https://encrypted-tbn1.gstatic.com/images?q=tbn:ANd9GcRZqqTdoXHSg_Wwr0M9G27IBGugBVkrWGarelTQy3Iga5pHWMv_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7062" y="4368684"/>
            <a:ext cx="2070175" cy="1552628"/>
          </a:xfrm>
          <a:prstGeom prst="rect">
            <a:avLst/>
          </a:prstGeom>
          <a:noFill/>
        </p:spPr>
      </p:pic>
      <p:sp>
        <p:nvSpPr>
          <p:cNvPr id="131093" name="AutoShape 21" descr="data:image/jpeg;base64,/9j/4AAQSkZJRgABAQAAAQABAAD/2wCEAAkGBhQQDxQQEBQUEBAPFA8QFBAPEBQQEA8UFBAVFBQUFBQXHCYeFxkjGRQUHy8gIycpLCwsFR4xNTAqNSYrLCkBCQoKDgwOGQ8PGiolHCAsLCwsKSosLCwqKSw1LCwpKSwsLCwsLCksKSkqLCkpLCkpKSksLCksKSwpKSkpLCksLP/AABEIALcBEwMBIgACEQEDEQH/xAAcAAABBQEBAQAAAAAAAAAAAAACAAEDBAUGBwj/xABBEAACAQIDBAgDBgQFAwUAAAABAgADEQQSIQUxQVEGE1JhcYGRoQciMhQzQmKxwSOi0eFDU3KS8RWC8BYksrPC/8QAGgEAAwEBAQEAAAAAAAAAAAAAAAECAwQFBv/EAC4RAAICAQQBAQcDBQEAAAAAAAABAhEDBBIhMUFRBRMiMmGBkRRx0UJSseHwI//aAAwDAQACEQMRAD8AzgIYEZRCE9I8MICEBGAhqJQhwJIBGAhqIyRwIarEohgRktjgQwsYMOY9ZA+1qK76ijzvGKm+i4qwwszV6RUOFQHwBMkXpFh/81R46Rg4S9GaIWGEmW/SrDLvqr5XMFemWFvbrP5THwL3c/RmyEhBJHhMfTq/dsGvylsJKMna7IckfJDeqq/UyjxIEJGDagg+BvChEWSLJJnsNSbSL7Ql8uYX5QAApBKSyUkdUhRdjYDiYUOyApAKyVKisLqwI7jeJkiHZWKwCssMsBliKsrMsAiWCsjZZJRAyyMiTkSNhEUmQsIBElYQCIiiIiARJSIBEQyO0Ue0URVgiEIJMp1aTubboIpRsmqbUprxv4C8FNuU+Nx4iVjsU90qtgrSqNVjg/Jtrtela+YfvGO3KdvlIvwzXAmEcHGOEjofuYlzEbcqXykac6ZsZKNoFaecsc4BAVm1tz04zOGDubTfwXRqna7HP4HSAT2RRl1KjkLkOdqmtlOo5gyvhurp1f8A3FI6+YB8OM2cU64Y5KYuTqSeA5AxYPCUq1ZWJYs2pQ6qLcLmOhbuLrg1DsKhVUMF+W2mQ5R7Tz3auDVazhPouba30nq9LCKqZFAVbWsJz2G6DDrru16d72G867jG0Y4M6i3uZwFLBMxsqljyAvNvY3Q2pWcdYrU0vqSLH0M9NwmzadP6EVfAAQcbsdKxBYsLdhit/G0ewctbfC4DwGCWkiou5RaWwkgJp4anqbIulyST6xY2s/UGpRAZrXUcDKujz3bf7lDbNPC07VcQFBG4nefLjM2h02waEIt1XmE0nOY3DV8TiKYxF2zEfKhFgL6gcoPSXZC06mQFQiCyqou269mPORuO+OCHEZNtnf4TbNCt9FRW42vr6GZ+19qAMi06lNFJ+dyRnt+UGedriHCZAbAchY+u+Vmok79fGG5lx0aTuz0PF9LKFJGNN+uqC3yM2/wO6ZW0un3yA06f1g2Lar6Tjjhomom1uA3d0NzNY6XGu+SfE9Jq73+YLfsKFt4WkmE6XYmmQTULgfhbcfGUTh432eSdGyFVSOnHxGa2tIX4WaSU+niuvzhqbD/LswPrOT+zxuojtmf6fH6HUr08AOqsw56AnxEtr04oEahweVr2nFdREmFLEADUmwisHp8Z3o6UYci/WeVjeCOklAtYOPE6Tm//AEZX5Dh+LWDtXo0KAW76uQNRYDTW8DFYsV0mdimKRtVZW8CIREwti9GsgJdldWtbL/WbiUQoyjcNOcDnkop0mARAIkpEAiSSR2ijxQKAAhgQVhrEDDAkD4S5l3DU7m0tnDSkOLoxDg4Jwc2/s0Y4aM03mJ9iklBSl7cRbwmt9mjpg7xic1XJhjBZjrx4nWXE2KUswJJv+DeJt0cKoFrS3TS0pIxlnfgeiNB4DfvlhFgosmVZZyNjqslVYlWTKklshsydp7I6y7lmNlICb18bcTObO2alGn1CEnKfqcWZRyAnRbbFUOOrzBbW0O8yLA7MpC74ghnbeGN7TOzrxtKPxc/Q4xK9UXKsRfeR3mVa1AuSzEsx3k6kz0b/AKbTcFqdiSStlF0I4Aj95RxHRP8Ai2GiML6bgeWsVnRHPH9jh12UxsQpIO420MiOB1tbXdO++016aqi0gFTQXW95kY9+tbNkVGG/KLXMC45ZNnM1tmMn1KVvzFpG2BtvFp22NyVsOGcjr103WJExXwl9+saKjlb7MA4OD9km/wDYoJwXdA03mD9jgnCzf+wwDgYD3mCcJEtAqbjQjiJuHBSbD7IDjeA3KMTyJdlTZe063WBSxYHgZv4jDLWS1RfLipkWzNmKh+YfxF18pNWA60cb8AdIHJNpy+EDB4TqkCA3AvbwhsJOwkTCIyu3ZCwkZEmaRtEURxR7RRDIxJFgCGsAJaTWN5rU2vMhZYo1SCIxGiQBIuuHKC9W4gqIxOyYaiEogIZKolIzk7JEEnQSNBJ0EtGTJEEmQQEEnQQZmw0WG9QKLnQR0WZ22HsVF9LXtMW7HCO50U8diTUbjl4DlKZoSfNFmjO1ccIfC4l6X0nTfbgZYq7YqEgiwHK1wZWvHioTSfNFs7XqN8tl1085k1MIQSCNZal2qgqJmH1ILN3jnDoFUejNo7Mzr8urD8Pd3SJ9nMPwn0lympv8t7902dm4RlBLcfwwboUpuPJyz4S28Wg/Zp2OKwS1Brv5jfMCth8rFeRgnYQy7jM+zQfs03KOzbi7ad3GQ4jCZT3R0WsqboxzhIqdEqbjfNNaIJ1h/ZwI0glkrsgancXOhI38ZEKIG4S0wkLiMxsgYSJhJ3EiaJjRC0jaStM/aO1qVAfxGAPZGrHy/rIk0uzWMXLhFiKcw/Thbm1MkcCW1/SKZe+gdH6bJ6FLo/03FsmKNiN1UKTm7mA494nT4HbNGsbUqqO3ZBs3odTPIY6tY3GhGoI3ic8c8l2dc9LGXK4PblkizzPZ/T+vTUK4Stb8T3D+bA6+Yl9Pia/GgnlUYftOhZ4HHLS5PCPQlkmW4nH7M+I9ByBWVqJ7X3ieZAuPSdfh6yuoZCGVhcMpuCOYIm0ZRl0znnCeN/Egmr5Bcjuka7T7pmbX2gQ+TcFmeMZKNI4k1bOtw201JsdP0mnRYHcQfCcCMZL+y9udU1zqp3iUmRPT+YncIJOgmLhOklF7fNlJ4NNuiwOo1HMQkzhlFx7ROglDa+zy4zpqw4cxNBJIJi2TGTi7Rxec3tY3HdDZGAzFSBzI0nYCmOQ17oRQEWIuO+G86/e34OJ6+P18q7aLU67BhluSQOFu6Uhi5Z0qNqzY6+SU8VY6f8zGGLmjsfBtiHsNFH1NygxONK2dBsrFmo1lVVVd9hr6zYMiwuDWkuVRYe5ksybOGbTfAJmftDB5iGHDf3zRImfi9s0Kf3laknc1VQfS9406Ijuv4Qr3AO6QVRprxmXi+nWCT/GDf6Edve1pk4v4kYOxF6jeFO36mWskV5N4afK38rNtqIO7eN4juLCcWfiPTBJQXv8A5mZfWwMoYv4iVG+ladvysf3kPPBHX+jyy7O9Yyhido00+p104A5j6CeeYvps76Otxyztb03e0y6+3i3aHg+g8rTKWp/tR0w0K/qf4O/xnSumv0q7+WUe8y6nTkD/AAv5/wC04apj78T5mQ1MWTMXmm/J0rS4l4Or2j00aoMq5qQPYIJ9SJztRgx3uxPO3vKLVjANSZtt8s2jFRVRReKp2h63imfeNJKIoo0eIBRRRQAV5cw+2a1NDTp1aiITcqlRlF+ekpxRp0JpPssf9QqXv1j35l2v+ssU9u1l/wAQn/VZv1mfFGpNdMKRt0+lVUbwreRX9DJ16XN/lj/ef6TnopazTXknZH0Oop9Lh+JGHgQf6T0Tol0/wKUVpvXKPqT11N1UE8AwBHvPE44MpZ5mOXTQyKmfUuztp0q65qFWnVXnTdXtfnY6ecuCeG/B0MMZVdSQBSym245nBAP+0z2Jcc3Gx9p1Qucdx5WTQuMqizRkNTHKugOY8h+5mRjMczEi9lHAaX0485Fs6qGex3CcGXUtScIrk9LS+yk4qeV/Zfz/AN+4PSPZjYtV6vKtRL772I5XA09JUwvQMWvVqm/KmoAHm17+gm5jcctFSeA/SZVTpML2Bv4RLPNKrPTjo8a6jwRHoVTJ0q1B4qh99JrbD2SMIGGc1A1jqoUj0MpYDbYa5v4d8t1toC2nH2/8EazTfkU9HifDj/k1HxVrEANqLgm1142I48pt08DTIuBcGxFydxnCvjCOPLynXdFsX1uFU3uUNSkf+1tP5SsFkk3yzGWiw442o/nk5z4q9GBW2e9eiCtbDDrPlJHWUx94pHGwuw8O+fPT4o8/SfXlVAwKsLqwIIO4gixBnyj0w2R9jx2Iww+mjVZVvxQ/Mn8rLGJJJUjNNYwTVkJaNeAyQ1IJqQDGvEAReNmg3igA+aNeCY0ACzRiYJiiAK8UYKYoARxRRRAKPGigA8UaKADxRo8AFHjRQAeKNHgB6l8HML8lepxLIl+4Lf8A/U9IE4b4YVUp4EAmzuzuQdN5sPYCdqlXS/7z18cagjknzJkbLdj4/sJTwFNhiGAtbTfxk1LEA3PNm/W37TMxO2hh6xYhiDa1lJvpunz+Rr3spfVnu4l/5pfQPpdX0yDRmsBrrM/B7AXIDUp5mIHzOxuLbt0GnVbE1+tcWtuXflH9ZvNUst+UiUrdm64MRtmNSb+E1x2GNxpwvvEN9pZdHuGOluPeRLFTEgVBfc17eO+3p+ks16K1Fsdf1HgY4yaFJohwdQ1GA4nU33KOZH6DuE6/oTVypXXgK1xfjemtz7TkcDiFo/JlA5FRq3jxJnQ9H9ojJUYEWaoOXCms6MbtnPnXwHYfaBPnb41UrbXqNwqUsOw8kyH/AOE9krbcA3XPlpPGvixWatXp1yLKQ9IHTXLZv3M6GqPPOEBjRrwbyQCJg5ooLRAFFAizRAGY1o2eLPAB7RERZ42aAG/srZeeirW35vZyP2inT9E8FmwVI8+s/wDtaKdccdpHmzzNSaPNIp6NiOg2Hf6c9M/le49Gv+syMX8O3GtKqrdzgofUXEweGSOqOpxs5CPNjFdEMVT1NIsOdMip7DX2mVWw7IbOpU8mUqfeZuLXZspRl0wIorRRFCiiigA8UaPABQqdMsQo1LEADmSbCDNbovhOsxdMdk5z/wBuo97SoR3SSE3Ss9c2HshEoKpF8oA9AB+0v1MPkUuCVCgmwOmgiwqlVA5ASHbFQtRKKQrPZATuF/7Ce1OW2LfockFukl6g086ooudwv47zBYk7/m8d8pbP2u9TNTy/NT+Vyb5B4Hje+6Xa2EYLnD67wCBlPlvE+Udtn0qiKnXy7xlHMi0DF7R0sNeH/hg4HGdbTJdGUDTNoQe/nbylephVcEZsytyNj5GA+iR8KtdMj7jY3U2ZSNQVYbiJnVMZiML9d69Ef4iC1VP9aDQ+K+gl5cG9IXW9ROf418R+LygHGKRvuD36SkQVmxhqoKqapfhz7+R8Z0XRihUdGIBVWa4NvqNrMR6CbHR/YiLhlJpqGqgswZdSMxy38rTTX5QFWygaAAWA7gBPQw6dupWeHq/acYSePbbTIRshsuqlieNv7zzj4qbCZcL1ljak6E/Tua6br33sJ6YavM+5vPAviVso4faVW1+rrEV0uSR8/wBQHg+YTfJjcVbMcGrWaW2q+5zBgwyI2Sc51gxWh5Y4SAEWWLJJssIJCgK/VRxRmjhdl1Kn3dN3/wBKkj1mxhehOIb6lWmPzsL+guY1FvpESnGPbOaTDS3SwAM7LDdBFH3lQnuRbe5/pNXD9H6FPclzzclv7e01WGTMZarGvqF0aphMJSXkt/Vif3iltRYWGgG4DQCKda4VHly+KTZGIYMjEIGAMlBhPTDCzAMOTAMPQwFMMGMkzMV0PwtXfSCnnSJp+w09pj4n4ZIfuqzL3VEDj1Fv0nXqZPSpE67hzMl44PtGkc2SPTPMsV8N8Sv0GnVH5XyH0YAe8y8X0SxdL68PVA33VC49VvPZxVC/Tqe0f2EQe+pmb08X0bLWTXdM8CZSDY6EcDvEae7YzZFGv99Sp1D2nQFv92/3mHi/hhhav3XWUW4ZWzqPFX195nLTSXTN462D+ZUeTTf6Ku9N+tTLf6bOLgjQndqOE19pfCrEUyepenXA4XNJ/RtPedhsnoLRTD01cMtUIudlfe5F20Nxv08pWDHJTuS6Ky6nGo8MPBdKRYddTZPzL/ET1Go9Jr4fB0caQc2anTs3yEWLE2sdDwB9Znt0Rt93VPg6/uP6Ta2JgOop5SQWLFiVFhwA9hPQlUlRx5NQlG4PkwVwDYMtSe5RmZlrEXFS5uLngQLC3dANVqzlActgCxPAHdpzPKdwzWQDnr/SUcbs1KpDG6sNMymxI5HnPLnoe3B/Y78PtiqjlX3/ANHOYjFrQphVsAvHeT5DUkzNp4JVQVATTdjmPFBmPy5l9BznQYzo1Z1qJepYEFXIGt/qHDdp5Q16N9ZTIqtkLFTlS3yhTfXz/Scz02S9tfwekvaOncN+7+fx2YdLaLA2bQry1B7weInS7B2ChH2iqtmLaIwFmFrhiDub9jrwl7ZmyKdJfl+ZlGhYDQcbd501lpql5vh0bu5/g8zV+1VtccX5LNSrc3va2gAvoILMG4i/sZVLwS89NQo+fcm22/JK4tvM4X4rbD6/CCugzPhiWNt/VMPn8bEKfWdr119G9eIkFdOBsVII5hgd4inHdFxZrin7uSmvB85mLNrO7f4ZVDXaxRaIY5WY3+W/y/KN5tbfadFszoRRoj5maodNABST0XX1M89YZvwe5LVYorv8HluE2TWqm1Ok7E8kI/WdBg/hziX1cpSH5mzMPJb/AKz1CgiUxlVFC/lFj68fOOyX+k37jvm0dOl8zOSetk/kRxOD+G9JdatR6h5KBTX9zNnC9HMPS+ikl+0wzt6teajyJjNljiukc0s+SXbBPLhy4SMmExkbGUZoFjAYxyYBMkoa8Ua8UBkQMIGRgySmpOg1iKDBk1KmW3evCMFVfq+Y9kbvMxNXJ7hyG6AqLCsq/nP8v94bYm+8D3lMGSKYxWWlqjkPeSCqOQ95UBk9FCxsP+JRBZpNc2CiWDiAPlUDvPOVGrADKu7ieJ/tBVoIT4Li1RyEkWt3CU1aSBpZDLi1u4SRKlzaw1lINLOEbW/ZBMBVbLdav81rDTSCK3cJU6yEHlIl8stit3CP13cJUDx88ZJcTEWN7CKs9juFjqJTzyUPmTvX9ImUuVQZrdwgGt3CQF4JeAiZq3cIwxXAgEcpXLyMtEylZZqnS4AI9x4yu1buEFaxG7/mJlDarv4r/SSX30C1buEjat3CAxkZMQyZ8VfRgCPf1kTUwfpPkdDImMAmItfUZ9N8jYyb7Rwb5h37x5wDTB+k+R3xWOvQhJkZMNxbfpIyYhjXjRo8Q6HWiF1c2/KN/wDaOcRpZflHIbz4mR5R2vYwgi9r2MksQMIGIIva9oQUdr2MqyWhwYYMYKO17Qwq9r2jsmiSjTLGw8zwEmesAMq7uJ4tAeotsqmw46anxghR2vaANBgww0AKO17GGAO17SrIokDQw0jAHa9oQA7XtHZNEoaWUa1MntG3kJUAHa9pM9RSFAO4cuMLBIcPCDyIW5+0cW7XtKsmiXPHzyLTn7R9OftCxbQ88OlWym/r4SHTn7Rac/aFjSJa4sbcN48JEXhvUBUC+o424SE25+xisbiOWgFojbn7GCQO17GFhQxaBntujkDte0Egdr2MVlUSFw+/RufAyvUBBsY5A7XsYXWKRZjfkbaiSVVlcmATDKjtexgFR2vYwsdEZMEmSFR2vYwCg7XsYrHQ4xHBvmHfv8jBNMN9J17Lb/IwSg7XsYJQdr2MktAmmeR9IpIKv5/1iiHSKYhCNFGIMGGDFFAQQMIGKKMQYMIGKKMkMGGDFFGIINDDRooxBhoQaKKMQ4aFmjRRiCzRZoooCFmizRooALNBLRRQAYtBLRRRFIEtALRRRDBJgExRRDBJgExRRDBJgExRRFAkwCYoohg3iiig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095" name="AutoShape 23" descr="data:image/jpeg;base64,/9j/4AAQSkZJRgABAQAAAQABAAD/2wCEAAkGBhQQDxQQEBQUEBAPFA8QFBAPEBQQEA8UFBAVFBQUFBQXHCYeFxkjGRQUHy8gIycpLCwsFR4xNTAqNSYrLCkBCQoKDgwOGQ8PGiolHCAsLCwsKSosLCwqKSw1LCwpKSwsLCwsLCksKSkqLCkpLCkpKSksLCksKSwpKSkpLCksLP/AABEIALcBEwMBIgACEQEDEQH/xAAcAAABBQEBAQAAAAAAAAAAAAACAAEDBAUGBwj/xABBEAACAQIDBAgDBgQFAwUAAAABAgADEQQSIQUxQVEGE1JhcYGRoQciMhQzQmKxwSOi0eFDU3KS8RWC8BYksrPC/8QAGgEAAwEBAQEAAAAAAAAAAAAAAAECAwQFBv/EAC4RAAICAQQBAQcDBQEAAAAAAAABAhEDBBIhMUFRBRMiMmGBkRRx0UJSseHwI//aAAwDAQACEQMRAD8AzgIYEZRCE9I8MICEBGAhqJQhwJIBGAhqIyRwIarEohgRktjgQwsYMOY9ZA+1qK76ijzvGKm+i4qwwszV6RUOFQHwBMkXpFh/81R46Rg4S9GaIWGEmW/SrDLvqr5XMFemWFvbrP5THwL3c/RmyEhBJHhMfTq/dsGvylsJKMna7IckfJDeqq/UyjxIEJGDagg+BvChEWSLJJnsNSbSL7Ql8uYX5QAApBKSyUkdUhRdjYDiYUOyApAKyVKisLqwI7jeJkiHZWKwCssMsBliKsrMsAiWCsjZZJRAyyMiTkSNhEUmQsIBElYQCIiiIiARJSIBEQyO0Ue0URVgiEIJMp1aTubboIpRsmqbUprxv4C8FNuU+Nx4iVjsU90qtgrSqNVjg/Jtrtela+YfvGO3KdvlIvwzXAmEcHGOEjofuYlzEbcqXykac6ZsZKNoFaecsc4BAVm1tz04zOGDubTfwXRqna7HP4HSAT2RRl1KjkLkOdqmtlOo5gyvhurp1f8A3FI6+YB8OM2cU64Y5KYuTqSeA5AxYPCUq1ZWJYs2pQ6qLcLmOhbuLrg1DsKhVUMF+W2mQ5R7Tz3auDVazhPouba30nq9LCKqZFAVbWsJz2G6DDrru16d72G867jG0Y4M6i3uZwFLBMxsqljyAvNvY3Q2pWcdYrU0vqSLH0M9NwmzadP6EVfAAQcbsdKxBYsLdhit/G0ewctbfC4DwGCWkiou5RaWwkgJp4anqbIulyST6xY2s/UGpRAZrXUcDKujz3bf7lDbNPC07VcQFBG4nefLjM2h02waEIt1XmE0nOY3DV8TiKYxF2zEfKhFgL6gcoPSXZC06mQFQiCyqou269mPORuO+OCHEZNtnf4TbNCt9FRW42vr6GZ+19qAMi06lNFJ+dyRnt+UGedriHCZAbAchY+u+Vmok79fGG5lx0aTuz0PF9LKFJGNN+uqC3yM2/wO6ZW0un3yA06f1g2Lar6Tjjhomom1uA3d0NzNY6XGu+SfE9Jq73+YLfsKFt4WkmE6XYmmQTULgfhbcfGUTh432eSdGyFVSOnHxGa2tIX4WaSU+niuvzhqbD/LswPrOT+zxuojtmf6fH6HUr08AOqsw56AnxEtr04oEahweVr2nFdREmFLEADUmwisHp8Z3o6UYci/WeVjeCOklAtYOPE6Tm//AEZX5Dh+LWDtXo0KAW76uQNRYDTW8DFYsV0mdimKRtVZW8CIREwti9GsgJdldWtbL/WbiUQoyjcNOcDnkop0mARAIkpEAiSSR2ijxQKAAhgQVhrEDDAkD4S5l3DU7m0tnDSkOLoxDg4Jwc2/s0Y4aM03mJ9iklBSl7cRbwmt9mjpg7xic1XJhjBZjrx4nWXE2KUswJJv+DeJt0cKoFrS3TS0pIxlnfgeiNB4DfvlhFgosmVZZyNjqslVYlWTKklshsydp7I6y7lmNlICb18bcTObO2alGn1CEnKfqcWZRyAnRbbFUOOrzBbW0O8yLA7MpC74ghnbeGN7TOzrxtKPxc/Q4xK9UXKsRfeR3mVa1AuSzEsx3k6kz0b/AKbTcFqdiSStlF0I4Aj95RxHRP8Ai2GiML6bgeWsVnRHPH9jh12UxsQpIO420MiOB1tbXdO++016aqi0gFTQXW95kY9+tbNkVGG/KLXMC45ZNnM1tmMn1KVvzFpG2BtvFp22NyVsOGcjr103WJExXwl9+saKjlb7MA4OD9km/wDYoJwXdA03mD9jgnCzf+wwDgYD3mCcJEtAqbjQjiJuHBSbD7IDjeA3KMTyJdlTZe063WBSxYHgZv4jDLWS1RfLipkWzNmKh+YfxF18pNWA60cb8AdIHJNpy+EDB4TqkCA3AvbwhsJOwkTCIyu3ZCwkZEmaRtEURxR7RRDIxJFgCGsAJaTWN5rU2vMhZYo1SCIxGiQBIuuHKC9W4gqIxOyYaiEogIZKolIzk7JEEnQSNBJ0EtGTJEEmQQEEnQQZmw0WG9QKLnQR0WZ22HsVF9LXtMW7HCO50U8diTUbjl4DlKZoSfNFmjO1ccIfC4l6X0nTfbgZYq7YqEgiwHK1wZWvHioTSfNFs7XqN8tl1085k1MIQSCNZal2qgqJmH1ILN3jnDoFUejNo7Mzr8urD8Pd3SJ9nMPwn0lympv8t7902dm4RlBLcfwwboUpuPJyz4S28Wg/Zp2OKwS1Brv5jfMCth8rFeRgnYQy7jM+zQfs03KOzbi7ad3GQ4jCZT3R0WsqboxzhIqdEqbjfNNaIJ1h/ZwI0glkrsgancXOhI38ZEKIG4S0wkLiMxsgYSJhJ3EiaJjRC0jaStM/aO1qVAfxGAPZGrHy/rIk0uzWMXLhFiKcw/Thbm1MkcCW1/SKZe+gdH6bJ6FLo/03FsmKNiN1UKTm7mA494nT4HbNGsbUqqO3ZBs3odTPIY6tY3GhGoI3ic8c8l2dc9LGXK4PblkizzPZ/T+vTUK4Stb8T3D+bA6+Yl9Pia/GgnlUYftOhZ4HHLS5PCPQlkmW4nH7M+I9ByBWVqJ7X3ieZAuPSdfh6yuoZCGVhcMpuCOYIm0ZRl0znnCeN/Egmr5Bcjuka7T7pmbX2gQ+TcFmeMZKNI4k1bOtw201JsdP0mnRYHcQfCcCMZL+y9udU1zqp3iUmRPT+YncIJOgmLhOklF7fNlJ4NNuiwOo1HMQkzhlFx7ROglDa+zy4zpqw4cxNBJIJi2TGTi7Rxec3tY3HdDZGAzFSBzI0nYCmOQ17oRQEWIuO+G86/e34OJ6+P18q7aLU67BhluSQOFu6Uhi5Z0qNqzY6+SU8VY6f8zGGLmjsfBtiHsNFH1NygxONK2dBsrFmo1lVVVd9hr6zYMiwuDWkuVRYe5ksybOGbTfAJmftDB5iGHDf3zRImfi9s0Kf3laknc1VQfS9406Ijuv4Qr3AO6QVRprxmXi+nWCT/GDf6Edve1pk4v4kYOxF6jeFO36mWskV5N4afK38rNtqIO7eN4juLCcWfiPTBJQXv8A5mZfWwMoYv4iVG+ladvysf3kPPBHX+jyy7O9Yyhido00+p104A5j6CeeYvps76Otxyztb03e0y6+3i3aHg+g8rTKWp/tR0w0K/qf4O/xnSumv0q7+WUe8y6nTkD/AAv5/wC04apj78T5mQ1MWTMXmm/J0rS4l4Or2j00aoMq5qQPYIJ9SJztRgx3uxPO3vKLVjANSZtt8s2jFRVRReKp2h63imfeNJKIoo0eIBRRRQAV5cw+2a1NDTp1aiITcqlRlF+ekpxRp0JpPssf9QqXv1j35l2v+ssU9u1l/wAQn/VZv1mfFGpNdMKRt0+lVUbwreRX9DJ16XN/lj/ef6TnopazTXknZH0Oop9Lh+JGHgQf6T0Tol0/wKUVpvXKPqT11N1UE8AwBHvPE44MpZ5mOXTQyKmfUuztp0q65qFWnVXnTdXtfnY6ecuCeG/B0MMZVdSQBSym245nBAP+0z2Jcc3Gx9p1Qucdx5WTQuMqizRkNTHKugOY8h+5mRjMczEi9lHAaX0485Fs6qGex3CcGXUtScIrk9LS+yk4qeV/Zfz/AN+4PSPZjYtV6vKtRL772I5XA09JUwvQMWvVqm/KmoAHm17+gm5jcctFSeA/SZVTpML2Bv4RLPNKrPTjo8a6jwRHoVTJ0q1B4qh99JrbD2SMIGGc1A1jqoUj0MpYDbYa5v4d8t1toC2nH2/8EazTfkU9HifDj/k1HxVrEANqLgm1142I48pt08DTIuBcGxFydxnCvjCOPLynXdFsX1uFU3uUNSkf+1tP5SsFkk3yzGWiw442o/nk5z4q9GBW2e9eiCtbDDrPlJHWUx94pHGwuw8O+fPT4o8/SfXlVAwKsLqwIIO4gixBnyj0w2R9jx2Iww+mjVZVvxQ/Mn8rLGJJJUjNNYwTVkJaNeAyQ1IJqQDGvEAReNmg3igA+aNeCY0ACzRiYJiiAK8UYKYoARxRRRAKPGigA8UaKADxRo8AFHjRQAeKNHgB6l8HML8lepxLIl+4Lf8A/U9IE4b4YVUp4EAmzuzuQdN5sPYCdqlXS/7z18cagjknzJkbLdj4/sJTwFNhiGAtbTfxk1LEA3PNm/W37TMxO2hh6xYhiDa1lJvpunz+Rr3spfVnu4l/5pfQPpdX0yDRmsBrrM/B7AXIDUp5mIHzOxuLbt0GnVbE1+tcWtuXflH9ZvNUst+UiUrdm64MRtmNSb+E1x2GNxpwvvEN9pZdHuGOluPeRLFTEgVBfc17eO+3p+ks16K1Fsdf1HgY4yaFJohwdQ1GA4nU33KOZH6DuE6/oTVypXXgK1xfjemtz7TkcDiFo/JlA5FRq3jxJnQ9H9ojJUYEWaoOXCms6MbtnPnXwHYfaBPnb41UrbXqNwqUsOw8kyH/AOE9krbcA3XPlpPGvixWatXp1yLKQ9IHTXLZv3M6GqPPOEBjRrwbyQCJg5ooLRAFFAizRAGY1o2eLPAB7RERZ42aAG/srZeeirW35vZyP2inT9E8FmwVI8+s/wDtaKdccdpHmzzNSaPNIp6NiOg2Hf6c9M/le49Gv+syMX8O3GtKqrdzgofUXEweGSOqOpxs5CPNjFdEMVT1NIsOdMip7DX2mVWw7IbOpU8mUqfeZuLXZspRl0wIorRRFCiiigA8UaPABQqdMsQo1LEADmSbCDNbovhOsxdMdk5z/wBuo97SoR3SSE3Ss9c2HshEoKpF8oA9AB+0v1MPkUuCVCgmwOmgiwqlVA5ASHbFQtRKKQrPZATuF/7Ce1OW2LfockFukl6g086ooudwv47zBYk7/m8d8pbP2u9TNTy/NT+Vyb5B4Hje+6Xa2EYLnD67wCBlPlvE+Udtn0qiKnXy7xlHMi0DF7R0sNeH/hg4HGdbTJdGUDTNoQe/nbylephVcEZsytyNj5GA+iR8KtdMj7jY3U2ZSNQVYbiJnVMZiML9d69Ef4iC1VP9aDQ+K+gl5cG9IXW9ROf418R+LygHGKRvuD36SkQVmxhqoKqapfhz7+R8Z0XRihUdGIBVWa4NvqNrMR6CbHR/YiLhlJpqGqgswZdSMxy38rTTX5QFWygaAAWA7gBPQw6dupWeHq/acYSePbbTIRshsuqlieNv7zzj4qbCZcL1ljak6E/Tua6br33sJ6YavM+5vPAviVso4faVW1+rrEV0uSR8/wBQHg+YTfJjcVbMcGrWaW2q+5zBgwyI2Sc51gxWh5Y4SAEWWLJJssIJCgK/VRxRmjhdl1Kn3dN3/wBKkj1mxhehOIb6lWmPzsL+guY1FvpESnGPbOaTDS3SwAM7LDdBFH3lQnuRbe5/pNXD9H6FPclzzclv7e01WGTMZarGvqF0aphMJSXkt/Vif3iltRYWGgG4DQCKda4VHly+KTZGIYMjEIGAMlBhPTDCzAMOTAMPQwFMMGMkzMV0PwtXfSCnnSJp+w09pj4n4ZIfuqzL3VEDj1Fv0nXqZPSpE67hzMl44PtGkc2SPTPMsV8N8Sv0GnVH5XyH0YAe8y8X0SxdL68PVA33VC49VvPZxVC/Tqe0f2EQe+pmb08X0bLWTXdM8CZSDY6EcDvEae7YzZFGv99Sp1D2nQFv92/3mHi/hhhav3XWUW4ZWzqPFX195nLTSXTN462D+ZUeTTf6Ku9N+tTLf6bOLgjQndqOE19pfCrEUyepenXA4XNJ/RtPedhsnoLRTD01cMtUIudlfe5F20Nxv08pWDHJTuS6Ky6nGo8MPBdKRYddTZPzL/ET1Go9Jr4fB0caQc2anTs3yEWLE2sdDwB9Znt0Rt93VPg6/uP6Ta2JgOop5SQWLFiVFhwA9hPQlUlRx5NQlG4PkwVwDYMtSe5RmZlrEXFS5uLngQLC3dANVqzlActgCxPAHdpzPKdwzWQDnr/SUcbs1KpDG6sNMymxI5HnPLnoe3B/Y78PtiqjlX3/ANHOYjFrQphVsAvHeT5DUkzNp4JVQVATTdjmPFBmPy5l9BznQYzo1Z1qJepYEFXIGt/qHDdp5Q16N9ZTIqtkLFTlS3yhTfXz/Scz02S9tfwekvaOncN+7+fx2YdLaLA2bQry1B7weInS7B2ChH2iqtmLaIwFmFrhiDub9jrwl7ZmyKdJfl+ZlGhYDQcbd501lpql5vh0bu5/g8zV+1VtccX5LNSrc3va2gAvoILMG4i/sZVLwS89NQo+fcm22/JK4tvM4X4rbD6/CCugzPhiWNt/VMPn8bEKfWdr119G9eIkFdOBsVII5hgd4inHdFxZrin7uSmvB85mLNrO7f4ZVDXaxRaIY5WY3+W/y/KN5tbfadFszoRRoj5maodNABST0XX1M89YZvwe5LVYorv8HluE2TWqm1Ok7E8kI/WdBg/hziX1cpSH5mzMPJb/AKz1CgiUxlVFC/lFj68fOOyX+k37jvm0dOl8zOSetk/kRxOD+G9JdatR6h5KBTX9zNnC9HMPS+ikl+0wzt6teajyJjNljiukc0s+SXbBPLhy4SMmExkbGUZoFjAYxyYBMkoa8Ua8UBkQMIGRgySmpOg1iKDBk1KmW3evCMFVfq+Y9kbvMxNXJ7hyG6AqLCsq/nP8v94bYm+8D3lMGSKYxWWlqjkPeSCqOQ95UBk9FCxsP+JRBZpNc2CiWDiAPlUDvPOVGrADKu7ieJ/tBVoIT4Li1RyEkWt3CU1aSBpZDLi1u4SRKlzaw1lINLOEbW/ZBMBVbLdav81rDTSCK3cJU6yEHlIl8stit3CP13cJUDx88ZJcTEWN7CKs9juFjqJTzyUPmTvX9ImUuVQZrdwgGt3CQF4JeAiZq3cIwxXAgEcpXLyMtEylZZqnS4AI9x4yu1buEFaxG7/mJlDarv4r/SSX30C1buEjat3CAxkZMQyZ8VfRgCPf1kTUwfpPkdDImMAmItfUZ9N8jYyb7Rwb5h37x5wDTB+k+R3xWOvQhJkZMNxbfpIyYhjXjRo8Q6HWiF1c2/KN/wDaOcRpZflHIbz4mR5R2vYwgi9r2MksQMIGIIva9oQUdr2MqyWhwYYMYKO17Qwq9r2jsmiSjTLGw8zwEmesAMq7uJ4tAeotsqmw46anxghR2vaANBgww0AKO17GGAO17SrIokDQw0jAHa9oQA7XtHZNEoaWUa1MntG3kJUAHa9pM9RSFAO4cuMLBIcPCDyIW5+0cW7XtKsmiXPHzyLTn7R9OftCxbQ88OlWym/r4SHTn7Rac/aFjSJa4sbcN48JEXhvUBUC+o424SE25+xisbiOWgFojbn7GCQO17GFhQxaBntujkDte0Egdr2MVlUSFw+/RufAyvUBBsY5A7XsYXWKRZjfkbaiSVVlcmATDKjtexgFR2vYwsdEZMEmSFR2vYwCg7XsYrHQ4xHBvmHfv8jBNMN9J17Lb/IwSg7XsYJQdr2MktAmmeR9IpIKv5/1iiHSKYhCNFGIMGGDFFAQQMIGKKMQYMIGKKMkMGGDFFGIINDDRooxBhoQaKKMQ4aFmjRRiCzRZoooCFmizRooALNBLRRQAYtBLRRRFIEtALRRRDBJgExRRDBJgExRRDBJgExRRFAkwCYoohg3iiig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10650" y="6356350"/>
            <a:ext cx="760413" cy="501650"/>
          </a:xfrm>
        </p:spPr>
        <p:txBody>
          <a:bodyPr/>
          <a:lstStyle/>
          <a:p>
            <a:pPr>
              <a:defRPr/>
            </a:pPr>
            <a:fld id="{9AEE6133-6F8A-46F6-88C3-DB8BC489D12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71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Объект 5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0364" name="think-cell Slide" r:id="rId32" imgW="270" imgH="270" progId="TCLayout.ActiveDocument.1">
              <p:embed/>
            </p:oleObj>
          </a:graphicData>
        </a:graphic>
      </p:graphicFrame>
      <p:sp>
        <p:nvSpPr>
          <p:cNvPr id="53" name="Прямоугольник 52"/>
          <p:cNvSpPr/>
          <p:nvPr>
            <p:custDataLst>
              <p:tags r:id="rId2"/>
            </p:custDataLst>
          </p:nvPr>
        </p:nvSpPr>
        <p:spPr>
          <a:xfrm>
            <a:off x="416496" y="1196752"/>
            <a:ext cx="900100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4088904" y="0"/>
            <a:ext cx="581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Функции ДИА в жизненном цикле проекта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6496" y="3933056"/>
            <a:ext cx="13681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908" tIns="50954" rIns="0" bIns="50954"/>
          <a:lstStyle/>
          <a:p>
            <a:pPr eaLnBrk="0" hangingPunct="0"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Инициирует создание перспективных инвестиционных проектов в соответствии с потребностями региона и заинтересованности потенциальных инвесторов</a:t>
            </a:r>
            <a:endParaRPr lang="uk-UA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00672" y="4005064"/>
            <a:ext cx="21602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908" tIns="50954" rIns="0" bIns="50954"/>
          <a:lstStyle/>
          <a:p>
            <a:pPr eaLnBrk="0" hangingPunct="0"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Формирует и предоставляет первичную аналитическую информацию, необходимую для принятия решений об инвестировании</a:t>
            </a:r>
            <a:endParaRPr lang="uk-UA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32920" y="4005064"/>
            <a:ext cx="12241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908" tIns="50954" rIns="0" bIns="50954"/>
          <a:lstStyle/>
          <a:p>
            <a:pPr eaLnBrk="0" hangingPunct="0"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первичный подбор площадки в соответствии с потребностями инвесторов</a:t>
            </a:r>
            <a:endParaRPr lang="uk-UA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49344" y="3933056"/>
            <a:ext cx="15121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908" tIns="50954" rIns="0" bIns="50954"/>
          <a:lstStyle/>
          <a:p>
            <a:pPr eaLnBrk="0" hangingPunct="0"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Помогает в выборе потенциальных партнеров, компетентных в различных аспектах развития инвестиционного проекта (строительство, трудовые ресурсы, другие возможные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бизнес-партнеры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uk-UA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5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88503" y="3068960"/>
            <a:ext cx="1368153" cy="776288"/>
            <a:chOff x="0" y="1285860"/>
            <a:chExt cx="1444658" cy="775601"/>
          </a:xfrm>
        </p:grpSpPr>
        <p:pic>
          <p:nvPicPr>
            <p:cNvPr id="12" name="Picture 7" descr="C:\Documents and Settings\ADMIN\Рабочий стол\картинки\пазл\LT_CreativePuzzle_co_0313.jp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3" cstate="print"/>
            <a:srcRect l="1208" t="21521" r="18242" b="17801"/>
            <a:stretch>
              <a:fillRect/>
            </a:stretch>
          </p:blipFill>
          <p:spPr bwMode="auto">
            <a:xfrm>
              <a:off x="0" y="1285860"/>
              <a:ext cx="1444658" cy="775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6"/>
            <p:cNvSpPr txBox="1">
              <a:spLocks noChangeArrowheads="1"/>
            </p:cNvSpPr>
            <p:nvPr/>
          </p:nvSpPr>
          <p:spPr bwMode="auto">
            <a:xfrm rot="20637161">
              <a:off x="354123" y="1429276"/>
              <a:ext cx="1080000" cy="23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900" b="1" dirty="0" smtClean="0">
                  <a:solidFill>
                    <a:srgbClr val="FFFFFF"/>
                  </a:solidFill>
                </a:rPr>
                <a:t>Разрабатывает</a:t>
              </a:r>
              <a:endParaRPr lang="ru-RU" altLang="ru-RU" sz="9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Группа 5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360712" y="3069754"/>
            <a:ext cx="1444625" cy="774700"/>
            <a:chOff x="0" y="2367647"/>
            <a:chExt cx="1444658" cy="775601"/>
          </a:xfrm>
        </p:grpSpPr>
        <p:pic>
          <p:nvPicPr>
            <p:cNvPr id="15" name="Picture 7" descr="C:\Documents and Settings\ADMIN\Рабочий стол\картинки\пазл\LT_CreativePuzzle_co_0313.jp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/>
            <a:srcRect l="1208" t="21521" r="18242" b="17801"/>
            <a:stretch>
              <a:fillRect/>
            </a:stretch>
          </p:blipFill>
          <p:spPr bwMode="auto">
            <a:xfrm>
              <a:off x="0" y="2367647"/>
              <a:ext cx="1444658" cy="775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 rot="20637161">
              <a:off x="500672" y="2471276"/>
              <a:ext cx="871279" cy="254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altLang="ru-RU" sz="1050" b="1" dirty="0" err="1" smtClean="0">
                  <a:solidFill>
                    <a:srgbClr val="FFFFFF"/>
                  </a:solidFill>
                </a:rPr>
                <a:t>Готовит</a:t>
              </a:r>
              <a:endParaRPr lang="uk-UA" altLang="ru-RU" sz="10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Группа 5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194547" y="3068961"/>
            <a:ext cx="1406525" cy="776287"/>
            <a:chOff x="0" y="3522378"/>
            <a:chExt cx="1406708" cy="776742"/>
          </a:xfrm>
        </p:grpSpPr>
        <p:pic>
          <p:nvPicPr>
            <p:cNvPr id="18" name="Picture 7" descr="C:\Documents and Settings\ADMIN\Рабочий стол\картинки\пазл\LT_CreativePuzzle_co_0313.jp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/>
            <a:srcRect l="3325" t="21521" r="18242" b="17801"/>
            <a:stretch>
              <a:fillRect/>
            </a:stretch>
          </p:blipFill>
          <p:spPr bwMode="auto">
            <a:xfrm>
              <a:off x="0" y="3522378"/>
              <a:ext cx="1406708" cy="776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 rot="20589902">
              <a:off x="459170" y="3640964"/>
              <a:ext cx="871279" cy="23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altLang="ru-RU" sz="900" b="1" dirty="0" err="1" smtClean="0">
                  <a:solidFill>
                    <a:srgbClr val="FFFFFF"/>
                  </a:solidFill>
                </a:rPr>
                <a:t>Находит</a:t>
              </a:r>
              <a:endParaRPr lang="uk-UA" altLang="ru-RU" sz="9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Группа 5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123237" y="3069754"/>
            <a:ext cx="1438275" cy="774700"/>
            <a:chOff x="0" y="4642792"/>
            <a:chExt cx="1438618" cy="775601"/>
          </a:xfrm>
        </p:grpSpPr>
        <p:pic>
          <p:nvPicPr>
            <p:cNvPr id="21" name="Picture 7" descr="C:\Documents and Settings\ADMIN\Рабочий стол\картинки\пазл\LT_CreativePuzzle_co_0313.jp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/>
            <a:srcRect l="2327" t="21521" r="18242" b="17801"/>
            <a:stretch>
              <a:fillRect/>
            </a:stretch>
          </p:blipFill>
          <p:spPr bwMode="auto">
            <a:xfrm>
              <a:off x="0" y="4642792"/>
              <a:ext cx="1424608" cy="775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 rot="20637161">
              <a:off x="322618" y="4792681"/>
              <a:ext cx="1116000" cy="23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altLang="ru-RU" sz="900" b="1" dirty="0" err="1" smtClean="0">
                  <a:solidFill>
                    <a:srgbClr val="FFFFFF"/>
                  </a:solidFill>
                </a:rPr>
                <a:t>Формирует</a:t>
              </a:r>
              <a:endParaRPr lang="uk-UA" altLang="ru-RU" sz="9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Группа 40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681192" y="3068960"/>
            <a:ext cx="1423988" cy="776287"/>
            <a:chOff x="0" y="4714884"/>
            <a:chExt cx="1424608" cy="775601"/>
          </a:xfrm>
        </p:grpSpPr>
        <p:pic>
          <p:nvPicPr>
            <p:cNvPr id="24" name="Picture 7" descr="C:\Documents and Settings\ADMIN\Рабочий стол\картинки\пазл\LT_CreativePuzzle_co_0313.jp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/>
            <a:srcRect l="2327" t="21521" r="18242" b="17801"/>
            <a:stretch>
              <a:fillRect/>
            </a:stretch>
          </p:blipFill>
          <p:spPr bwMode="auto">
            <a:xfrm>
              <a:off x="0" y="4714884"/>
              <a:ext cx="1424608" cy="775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 rot="-962839">
              <a:off x="362031" y="4860245"/>
              <a:ext cx="1057092" cy="23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altLang="ru-RU" sz="900" b="1" dirty="0" err="1" smtClean="0">
                  <a:solidFill>
                    <a:srgbClr val="FFFFFF"/>
                  </a:solidFill>
                </a:rPr>
                <a:t>Сопровождает</a:t>
              </a:r>
              <a:endParaRPr lang="uk-UA" altLang="ru-RU" sz="9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53200" y="3933055"/>
            <a:ext cx="12961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908" tIns="50954" rIns="0" bIns="50954"/>
          <a:lstStyle/>
          <a:p>
            <a:pPr eaLnBrk="0" hangingPunct="0"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Предоставляет услуги персонального инвестиционного менеджера</a:t>
            </a:r>
            <a:endParaRPr lang="uk-UA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Группа 26"/>
          <p:cNvGrpSpPr/>
          <p:nvPr>
            <p:custDataLst>
              <p:tags r:id="rId14"/>
            </p:custDataLst>
          </p:nvPr>
        </p:nvGrpSpPr>
        <p:grpSpPr>
          <a:xfrm>
            <a:off x="560512" y="1268760"/>
            <a:ext cx="1088695" cy="1368152"/>
            <a:chOff x="1701" y="1320800"/>
            <a:chExt cx="1088695" cy="1761066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1701" y="1320800"/>
              <a:ext cx="1088695" cy="17610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Скругленный прямоугольник 4"/>
            <p:cNvSpPr/>
            <p:nvPr/>
          </p:nvSpPr>
          <p:spPr>
            <a:xfrm>
              <a:off x="54847" y="1373946"/>
              <a:ext cx="982403" cy="1654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Arial" pitchFamily="34" charset="0"/>
                  <a:cs typeface="Arial" pitchFamily="34" charset="0"/>
                </a:rPr>
                <a:t>Бизнес-идея</a:t>
              </a:r>
              <a:endParaRPr lang="ru-RU" sz="12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Группа 27"/>
          <p:cNvGrpSpPr/>
          <p:nvPr>
            <p:custDataLst>
              <p:tags r:id="rId15"/>
            </p:custDataLst>
          </p:nvPr>
        </p:nvGrpSpPr>
        <p:grpSpPr>
          <a:xfrm>
            <a:off x="1830657" y="1268760"/>
            <a:ext cx="1088695" cy="1368152"/>
            <a:chOff x="1271846" y="1320800"/>
            <a:chExt cx="1088695" cy="1761066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1271846" y="1320800"/>
              <a:ext cx="1088695" cy="17610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Скругленный прямоугольник 6"/>
            <p:cNvSpPr/>
            <p:nvPr/>
          </p:nvSpPr>
          <p:spPr>
            <a:xfrm>
              <a:off x="1324992" y="1373946"/>
              <a:ext cx="982403" cy="1654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Arial" pitchFamily="34" charset="0"/>
                  <a:cs typeface="Arial" pitchFamily="34" charset="0"/>
                </a:rPr>
                <a:t>Анализ рынка и разработка бизнес-плана</a:t>
              </a:r>
              <a:endParaRPr lang="ru-RU" sz="12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>
            <p:custDataLst>
              <p:tags r:id="rId16"/>
            </p:custDataLst>
          </p:nvPr>
        </p:nvGrpSpPr>
        <p:grpSpPr>
          <a:xfrm>
            <a:off x="3100802" y="1268760"/>
            <a:ext cx="1088695" cy="1368152"/>
            <a:chOff x="2541991" y="1320800"/>
            <a:chExt cx="1088695" cy="1761066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41991" y="1320800"/>
              <a:ext cx="1088695" cy="17610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Скругленный прямоугольник 8"/>
            <p:cNvSpPr/>
            <p:nvPr/>
          </p:nvSpPr>
          <p:spPr>
            <a:xfrm>
              <a:off x="2595137" y="1373946"/>
              <a:ext cx="982403" cy="1654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Arial" pitchFamily="34" charset="0"/>
                  <a:cs typeface="Arial" pitchFamily="34" charset="0"/>
                </a:rPr>
                <a:t>Экспертная оценка</a:t>
              </a:r>
              <a:endParaRPr lang="ru-RU" sz="12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Группа 29"/>
          <p:cNvGrpSpPr/>
          <p:nvPr>
            <p:custDataLst>
              <p:tags r:id="rId17"/>
            </p:custDataLst>
          </p:nvPr>
        </p:nvGrpSpPr>
        <p:grpSpPr>
          <a:xfrm>
            <a:off x="4370947" y="1268760"/>
            <a:ext cx="1088695" cy="1368152"/>
            <a:chOff x="3812136" y="1320800"/>
            <a:chExt cx="1088695" cy="1761066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812136" y="1320800"/>
              <a:ext cx="1088695" cy="17610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Скругленный прямоугольник 10"/>
            <p:cNvSpPr/>
            <p:nvPr/>
          </p:nvSpPr>
          <p:spPr>
            <a:xfrm>
              <a:off x="3865282" y="1373946"/>
              <a:ext cx="982403" cy="1654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Arial" pitchFamily="34" charset="0"/>
                  <a:cs typeface="Arial" pitchFamily="34" charset="0"/>
                </a:rPr>
                <a:t>Поиск инвестора</a:t>
              </a:r>
              <a:endParaRPr lang="ru-RU" sz="12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Группа 30"/>
          <p:cNvGrpSpPr/>
          <p:nvPr>
            <p:custDataLst>
              <p:tags r:id="rId18"/>
            </p:custDataLst>
          </p:nvPr>
        </p:nvGrpSpPr>
        <p:grpSpPr>
          <a:xfrm>
            <a:off x="5641092" y="1268760"/>
            <a:ext cx="1088695" cy="1368152"/>
            <a:chOff x="5082281" y="1320800"/>
            <a:chExt cx="1088695" cy="1761066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082281" y="1320800"/>
              <a:ext cx="1088695" cy="17610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Скругленный прямоугольник 12"/>
            <p:cNvSpPr/>
            <p:nvPr/>
          </p:nvSpPr>
          <p:spPr>
            <a:xfrm>
              <a:off x="5135427" y="1373946"/>
              <a:ext cx="982403" cy="1654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Arial" pitchFamily="34" charset="0"/>
                  <a:cs typeface="Arial" pitchFamily="34" charset="0"/>
                </a:rPr>
                <a:t>Переговоры о финансировании</a:t>
              </a:r>
              <a:endParaRPr lang="ru-RU" sz="12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Группа 31"/>
          <p:cNvGrpSpPr/>
          <p:nvPr>
            <p:custDataLst>
              <p:tags r:id="rId19"/>
            </p:custDataLst>
          </p:nvPr>
        </p:nvGrpSpPr>
        <p:grpSpPr>
          <a:xfrm>
            <a:off x="6911236" y="1268760"/>
            <a:ext cx="1088695" cy="1368152"/>
            <a:chOff x="6352425" y="1320800"/>
            <a:chExt cx="1088695" cy="1761066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6352425" y="1320800"/>
              <a:ext cx="1088695" cy="17610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Скругленный прямоугольник 14"/>
            <p:cNvSpPr/>
            <p:nvPr/>
          </p:nvSpPr>
          <p:spPr>
            <a:xfrm>
              <a:off x="6405571" y="1373946"/>
              <a:ext cx="982403" cy="1654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Arial" pitchFamily="34" charset="0"/>
                  <a:cs typeface="Arial" pitchFamily="34" charset="0"/>
                </a:rPr>
                <a:t>Реализация</a:t>
              </a:r>
              <a:endParaRPr lang="ru-RU" sz="12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Группа 32"/>
          <p:cNvGrpSpPr/>
          <p:nvPr>
            <p:custDataLst>
              <p:tags r:id="rId20"/>
            </p:custDataLst>
          </p:nvPr>
        </p:nvGrpSpPr>
        <p:grpSpPr>
          <a:xfrm>
            <a:off x="8181381" y="1268760"/>
            <a:ext cx="1088695" cy="1368152"/>
            <a:chOff x="7622570" y="1320800"/>
            <a:chExt cx="1088695" cy="1761066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7622570" y="1320800"/>
              <a:ext cx="1088695" cy="17610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Скругленный прямоугольник 16"/>
            <p:cNvSpPr/>
            <p:nvPr/>
          </p:nvSpPr>
          <p:spPr>
            <a:xfrm>
              <a:off x="7675716" y="1373946"/>
              <a:ext cx="982403" cy="1654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Arial" pitchFamily="34" charset="0"/>
                  <a:cs typeface="Arial" pitchFamily="34" charset="0"/>
                </a:rPr>
                <a:t>Запуск</a:t>
              </a:r>
              <a:endParaRPr lang="ru-RU" sz="12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424608" y="3573016"/>
            <a:ext cx="40846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3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368824" y="3573016"/>
            <a:ext cx="40846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3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169024" y="3573016"/>
            <a:ext cx="40846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3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617296" y="3573016"/>
            <a:ext cx="40846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3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9129464" y="3573016"/>
            <a:ext cx="40846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Прямоугольник 54"/>
          <p:cNvSpPr/>
          <p:nvPr/>
        </p:nvSpPr>
        <p:spPr>
          <a:xfrm>
            <a:off x="1784648" y="332656"/>
            <a:ext cx="8121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 algn="r"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Создание системы сопровождения проектов -  </a:t>
            </a:r>
          </a:p>
          <a:p>
            <a:pPr indent="4763" algn="r"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 формирования идеи до запуска производства / бизнеса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6496" y="908720"/>
            <a:ext cx="2467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Жизненный цикл проекта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6496" y="2780928"/>
            <a:ext cx="4693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Функции ДИА (система сопровождения проектов):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 rot="5400000">
            <a:off x="1568624" y="1844824"/>
            <a:ext cx="360040" cy="2160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 rot="5400000">
            <a:off x="4088904" y="1844824"/>
            <a:ext cx="360040" cy="2160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/>
          <p:cNvSpPr/>
          <p:nvPr/>
        </p:nvSpPr>
        <p:spPr>
          <a:xfrm rot="5400000">
            <a:off x="2864768" y="1844824"/>
            <a:ext cx="360040" cy="2160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/>
          <p:cNvSpPr/>
          <p:nvPr/>
        </p:nvSpPr>
        <p:spPr>
          <a:xfrm rot="5400000">
            <a:off x="5385048" y="1844824"/>
            <a:ext cx="360040" cy="2160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 rot="5400000">
            <a:off x="6681192" y="1844824"/>
            <a:ext cx="360040" cy="2160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 rot="5400000">
            <a:off x="7905328" y="1844824"/>
            <a:ext cx="360040" cy="21602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10650" y="6356350"/>
            <a:ext cx="760413" cy="501650"/>
          </a:xfrm>
        </p:spPr>
        <p:txBody>
          <a:bodyPr vert="horz" lIns="91440" tIns="45720" rIns="91440" bIns="45720" rtlCol="0" anchor="ctr"/>
          <a:lstStyle/>
          <a:p>
            <a:fld id="{9AEE6133-6F8A-46F6-88C3-DB8BC489D123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3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381" name="think-cell Slide" r:id="rId4" imgW="270" imgH="270" progId="TCLayout.ActiveDocument.1">
              <p:embed/>
            </p:oleObj>
          </a:graphicData>
        </a:graphic>
      </p:graphicFrame>
      <p:pic>
        <p:nvPicPr>
          <p:cNvPr id="44" name="Picture 3" descr="C:\Documents and Settings\ADMIN\Мои документы\Downloads\122-minerali.jpg"/>
          <p:cNvPicPr>
            <a:picLocks noChangeAspect="1" noChangeArrowheads="1"/>
          </p:cNvPicPr>
          <p:nvPr/>
        </p:nvPicPr>
        <p:blipFill rotWithShape="1">
          <a:blip r:embed="rId5" cstate="print"/>
          <a:srcRect t="8143"/>
          <a:stretch/>
        </p:blipFill>
        <p:spPr bwMode="auto">
          <a:xfrm>
            <a:off x="200472" y="1371252"/>
            <a:ext cx="2232249" cy="1521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7" name="Picture 3" descr="C:\Documents and Settings\ADMIN\Мои документы\Downloads\road_m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4968" y="4035548"/>
            <a:ext cx="2160240" cy="14121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Прямоугольник 65"/>
          <p:cNvSpPr/>
          <p:nvPr/>
        </p:nvSpPr>
        <p:spPr>
          <a:xfrm>
            <a:off x="6681192" y="4107557"/>
            <a:ext cx="3096344" cy="100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08" tIns="50954" rIns="0" bIns="50954"/>
          <a:lstStyle/>
          <a:p>
            <a:pPr marL="177800" eaLnBrk="0" hangingPunct="0">
              <a:spcAft>
                <a:spcPts val="60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«Дорожная карта»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инвестора</a:t>
            </a:r>
          </a:p>
          <a:p>
            <a:pPr marL="441325" indent="-177800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рамках услуги «Персональный проектный менеджер»,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составляется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«дорожная карта»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инвестора;</a:t>
            </a:r>
          </a:p>
          <a:p>
            <a:pPr marL="441325" indent="-177800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полной, прозрачной, понятной информации о прохождении разрешительных процедур для открытия бизнеса в Украине</a:t>
            </a:r>
            <a:endParaRPr lang="uk-UA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Заголовок 19"/>
          <p:cNvSpPr txBox="1">
            <a:spLocks/>
          </p:cNvSpPr>
          <p:nvPr/>
        </p:nvSpPr>
        <p:spPr bwMode="auto">
          <a:xfrm>
            <a:off x="563562" y="0"/>
            <a:ext cx="9342438" cy="37782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+mj-ea"/>
                <a:cs typeface="Arial" charset="0"/>
              </a:defRPr>
            </a:lvl1pPr>
          </a:lstStyle>
          <a:p>
            <a:pPr algn="r"/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Аналитические базы DІА</a:t>
            </a:r>
          </a:p>
        </p:txBody>
      </p:sp>
      <p:pic>
        <p:nvPicPr>
          <p:cNvPr id="43" name="Picture 3" descr="C:\Documents and Settings\ADMIN\Мои документы\Downloads\1267881735_istock_000006412772small.jpg"/>
          <p:cNvPicPr>
            <a:picLocks noChangeAspect="1" noChangeArrowheads="1"/>
          </p:cNvPicPr>
          <p:nvPr/>
        </p:nvPicPr>
        <p:blipFill>
          <a:blip r:embed="rId7" cstate="print"/>
          <a:srcRect b="13203"/>
          <a:stretch>
            <a:fillRect/>
          </a:stretch>
        </p:blipFill>
        <p:spPr bwMode="auto">
          <a:xfrm>
            <a:off x="4592959" y="1299245"/>
            <a:ext cx="2160241" cy="15746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C:\Documents and Settings\ADMIN\Мои документы\Downloads\image1287562891_208.jpg"/>
          <p:cNvPicPr>
            <a:picLocks noChangeAspect="1" noChangeArrowheads="1"/>
          </p:cNvPicPr>
          <p:nvPr/>
        </p:nvPicPr>
        <p:blipFill>
          <a:blip r:embed="rId8" cstate="print"/>
          <a:srcRect t="5673"/>
          <a:stretch>
            <a:fillRect/>
          </a:stretch>
        </p:blipFill>
        <p:spPr bwMode="auto">
          <a:xfrm>
            <a:off x="272480" y="3963541"/>
            <a:ext cx="2160239" cy="14849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25"/>
          <p:cNvSpPr txBox="1">
            <a:spLocks noChangeArrowheads="1"/>
          </p:cNvSpPr>
          <p:nvPr/>
        </p:nvSpPr>
        <p:spPr bwMode="auto">
          <a:xfrm>
            <a:off x="6753200" y="1443261"/>
            <a:ext cx="278612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База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компетенций</a:t>
            </a:r>
          </a:p>
          <a:p>
            <a:pPr>
              <a:spcAft>
                <a:spcPts val="600"/>
              </a:spcAft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Представлено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150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компаний (по состоянию на 1.09.13 - 160 компаний) с осмотром возможных партнеров для реализации бизнес проектов</a:t>
            </a:r>
            <a:endParaRPr lang="uk-UA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28"/>
          <p:cNvSpPr txBox="1">
            <a:spLocks noChangeArrowheads="1"/>
          </p:cNvSpPr>
          <p:nvPr/>
        </p:nvSpPr>
        <p:spPr bwMode="auto">
          <a:xfrm>
            <a:off x="2432721" y="1443261"/>
            <a:ext cx="216024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База ресурсов полезных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ископаемых</a:t>
            </a:r>
          </a:p>
          <a:p>
            <a:pPr>
              <a:spcAft>
                <a:spcPts val="600"/>
              </a:spcAft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 355 залежей полезных ископаемых, их расположение, балансовые запасы и статус использования</a:t>
            </a:r>
            <a:endParaRPr lang="uk-UA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29"/>
          <p:cNvSpPr txBox="1">
            <a:spLocks noChangeArrowheads="1"/>
          </p:cNvSpPr>
          <p:nvPr/>
        </p:nvSpPr>
        <p:spPr bwMode="auto">
          <a:xfrm>
            <a:off x="2432720" y="4035549"/>
            <a:ext cx="216024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База земельных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участков</a:t>
            </a:r>
          </a:p>
          <a:p>
            <a:pPr>
              <a:spcAft>
                <a:spcPts val="600"/>
              </a:spcAft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Представлено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более 400 участков суммарной площадью 13,8 тыс. га для размещения производств</a:t>
            </a:r>
            <a:endParaRPr lang="uk-UA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extLst/>
        </p:spPr>
        <p:txBody>
          <a:bodyPr vert="horz" lIns="91440" tIns="45720" rIns="91440" bIns="45720" rtlCol="0" anchor="ctr"/>
          <a:lstStyle/>
          <a:p>
            <a:fld id="{A0BC637F-97CB-4B66-A654-07E6DDDEE64C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4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480" y="379555"/>
            <a:ext cx="7545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Создан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аналитические базы, позволяющие инвестору проводить анализ эффективности ведения бизнеса в регионе.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7D4B1C0-B256-4868-9C3A-7AD0127C2DD0}" type="slidenum">
              <a:rPr lang="ru-RU"/>
              <a:pPr/>
              <a:t>5</a:t>
            </a:fld>
            <a:endParaRPr lang="ru-RU"/>
          </a:p>
        </p:txBody>
      </p:sp>
      <p:sp>
        <p:nvSpPr>
          <p:cNvPr id="7" name="Прямоугольник 6"/>
          <p:cNvSpPr/>
          <p:nvPr>
            <p:custDataLst>
              <p:tags r:id="rId1"/>
            </p:custDataLst>
          </p:nvPr>
        </p:nvSpPr>
        <p:spPr>
          <a:xfrm>
            <a:off x="265995" y="-27383"/>
            <a:ext cx="9640005" cy="34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ROAD SHOW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-2013</a:t>
            </a:r>
          </a:p>
        </p:txBody>
      </p:sp>
      <p:sp>
        <p:nvSpPr>
          <p:cNvPr id="72706" name="AutoShape 2" descr="data:image/jpeg;base64,/9j/4AAQSkZJRgABAQAAAQABAAD/2wCEAAkGBxQRERQUEBQWFRUWFBgVFhgYFRQVFRcbHRcXFhoYFxYbHCggGholHBcWITEhJSosLjEuFx8zODMsNygtLisBCgoKDg0OGxAQGzgmICQ0LiwsNCwsLCwsLy8vNC8sLC8tLCwvLCwsLCwsLCwsLC0sLCwsLCwsLC8sLCwsKywsLP/AABEIAKgA8AMBIgACEQEDEQH/xAAcAAEAAgMBAQEAAAAAAAAAAAAABQYBBAcDAgj/xABEEAACAQMCAwQGBgcGBgMAAAABAgMABBESIQUGMRMiQVEHFDJhcZFSgaGxwdEVFiNCYnKCM1NUkpOyJTQ1c6LCFyTh/8QAGwEBAAIDAQEAAAAAAAAAAAAAAAMEAQIFBgf/xAAsEQACAgEDBAECBQUAAAAAAAAAAQIDEQQSMRMhQVEFMnEUImGhsSMzQlKR/9oADAMBAAIRAxEAPwDuNKUoBSlKAUpSgFKUoBSlKAUpSgFKUoBSlKAUpSgFKUoBSlKAUpSgFKUoBSlKAUpSgFKUoBSlKAUpSgFKVhjjegM0qtjnqw/xKf8Al+VZ/Xqw/wASn/l+VSdKfpkfWr9ljpXhaXSSoskTB0YZVgcgiveoyTIrT4rxFLaJpZSQq4zgEnfboK3KrXpD/wCRk/p/3CtZPCbIrpuFbkvB4/8AyBZ/Sf8A03/KtrhvOVrPIsaOQzezqUqCfIE+NcZrXvWIXIOCCCCNiCOhB86pR1Um+5wYfLWuSTSP0dWa0eCSl7eFmOWaJCT5kqCTW9V89EnlZFKV5SzqvtHFaTnGC3SeEbJZPWla/rqfSrKXSk4B3qGOsok8Kaz90Z2y9HvSlKsmopSlAKUpQClKUApSlAKUpQClKi7/AJgt4dnkBb6K95vhgUBKV53Hst8D91QX6auJf+XtWA8GlOgf5ev218ycNvZQe1uFjGD3YkyfhqOKyuTD4Pz9H0Hwr6ryMoXut3SNiDkEEbEEHoQaesL9IV6VSWOTzTjLPBdvRRzQbaWWGViYSpdVA1FXyPZ8gc7/AArpn63A/wBnbzv/AEYH41zH0KH/AIhJ/wBhv9y13OuFq0la8Hd0rfTRWTzHcH2bGT62x/61F8yXF7dW7xizIzg+2M7HON8Cr1WKqtZWCacFOLi/J+a34kqkhlYEEgg7EEbEEHoa8bjiCuMdPjiv0dLwmByWeGNmPUmNCT8SRXx+hLb+4i/00/Kq60sUclfExTymVjhPH7pIIQLQsoiQAgtuNIwdga2TzhIv9pZuPrb8Uq2IgAAAwBsANgBX1Vk7EVhYKlHz5F+/G6/5T+IrZTjUV1vFnu9cjHXp9xqwSQq3tKD8QD99QnGFhtsNhIg2xIGkE+AOB8a5HzkXLRTSXomp+tHxWrfsQFIOCDkGvH9N2/8AfJ868bniMUmBHIrHOcA189rqsjJSw1g6HYuFhKXjVj1IBNbFUE3N/B3kDNEd17ocAfAbivez57OcTRfEod/8p/OvqenbdUW/SOZLll3qPu+N28TFJZo0YdVZ1B+RNeNhzHbzbLIAfJu6ftrj3pSH/EpP5E/21e01KtntZV1NzqjuSOxfrJaf4mH/AFF/OpC2uUkUPGwdT0ZSCD8CK/MOK6B6FOIyeszwav2WjtAp6BtQGV8sg7/AVYv0SrhuTK+n1rsntaOx0rFZrnnQFKVocW4sluoL5LNsiDdmPkBQG8zADJ2A6nwqCn5i1sUs4zOw6kbRr8WryThUt0Q96dKdVgU7f1t4mp+CFUUKihVHQAYFAQX6Fmn3u5zp/u4u6vwLdTUpYcKhgH7KNV9+N/n1rcNa3Dr5J4xJE2pTnB88Ej8KYMZWcGzWawTWaGSk84eje34hKJSzQyYw5QL3/IsCOo86gP8A4Tg/xU3+WP8AKuqVmpFbNLCZG6oPwUnk30eR8NnMyTSSEoUwwQDcg52Huq5ySBVLMQAASSdgANyTX1UBzzFJLZywQHEs6NEh6/uMx+xSPrrWUnJ5ZtGKisInkYEAjcEZB86+qqHoo4z63wq2cnLIvYt8U7v3AH66nIOOROyKC37QkRsUYJJgEnS2MHYE+8dK1NiTpUba8bikZFUt+0BMZKMFkAGSUYjBGN/gRXlDzHbu6Kr7SO0cb4Ijkdckqj9GOzfHScdKAl6VX15ytSZlDOXgwZU7KTWgwWyVxnAAzn3jzFen62WmIiJQUlKqjgMYyz7opfGAx8j5igJFOJQtKYlljMo6xh1Lj4rnI6ivHjdxbLGVu3jRHBH7R1QHHXGT4bVTeLXSx8xwM2d+HuoABZiTL0AG58a1/TFxGO44HctE2dMsaOCCGRhKmVZTuD0+YrDSawwSjejmLO00gHwQ/hWY/R5GpBWeQEbggJ+VT7cxwC6FqWbtyMhOzfdfpA4wV9/Stq04kkkjxqH1Js2Y3VfqYjB6g7eFVfwNH+pv1Jez3tINCKuc6QBnpmvG+4XDN/axq3vx3vmN63KVajFRWEaFL4lyMDvbvj+F9x9TD8Qa5RzpZyWtxi4Vk1L3Cd1YDY6T0OMj5iv0XWjxfhEN0nZ3MayJkNhhnBHiPI1PRd0pbiC+lWx2n5j9cTz+yr36EnBv5iP7g/71q0cd9F9vu9rEvmYzn/xOfsNQHAMWExkgjCvjQwIO4yCVPluKtW6xWQccFenR9Oalk7LWai+B8cjulymzD2kPUfmPfUpXPL5H8a4mttEXIySdKKOrMegFanBeEsrGe5Oqd/lGPorXhCvrN+7NulsAqjw1tuT9WPurd5kLi2kaKUxMilgwUPnA9kqeuem29ZSy8GJPCySEcobOkg4JBxvgjqK5hx/mq8i4lHGViLJ+zADOI37YqFLn9090YHxra9HFveJM6XbSRKf/ALAjKr+1LsdZ1eGDjKjfv+Hj0B7CIhwUUhzl9h3jtufM7D5VP+WqTT7lX810E12Ifmnh0s9mQNXbgd3sneMazgdc+z558qh/R7yvLZvKLjUSukxFZGMOGB1AR9AwI3JHiMVeaVGrZKDh4ZK6Yuam+Ucs5743eQXaBWR1g/b5VHAQMGQdvgnAxq32q83vF/U7YSXTqz4/cGkM3XCAk/PNbnFLyK3jeSXAX97YZY4wB7z4VxjjvGXu5Nb91QMIg6IvkPf0yfdUOp1MYwSS7lDVaj8NnDy3wvR1XlvmyG8yq5SQb6GxkjzB8asAr89xSFWDKSrKcgjYg+Yrr3JPMwvIyr7TIBqHgw8GH4jwqCi/f2fI0HyHWeyfP8lnqrNdxXl7piugphjKqIpImZmchpNiD7Kog2+k1WilWTqnJvR1xCGx4nxGz7eNopHW4gbtEwzNs65G2okqMD6NfXLFpJB6vJbXpmtWUn1GZQZoE7Jm0q+dS6OmSoGD45FdXqM5i4qllbTXTrkRRliBgM2Oi5952+ugOecB4bOgiW04gZ4JonRLaZR29sDC2k686gUJVTkLsfhXtydwu3fh9jFdF2nt5lKwdqVeOZHIzoByAoJO+2N/EVc+AzXTSv6wkfZtDE6SINJLtqLR6cklV2wT+O2r6QOKzWNpJd25jzGveV4y2vcADUGGkDfwNAU7gHEYPX+YXMsWGSHS2tMECGUNpOdxnSDjxxULLeQJy5w5VkjDeswlhrXORLqfIz1GQT5ZFdHM/EHs1nhmtzK0AlWNrdwGJQPoDCbI64zg/CrJYzmSKNyMFkViOmMgHGProDnl9xeAcxwP2iMosHUuGDKhMmQWI2UHbc+Yqmc7Li043MXXsrm7thb94ftDEwErRj94d5RkfR91d9Iz1oBjpQFB9JUemO24pakO1m+s6SCJYGwJVyDg7DIO+MGrjwaIiPU4w8hMjA9QW3Cn3qulfqqPvppprg2xt2EGlHNxrUo+5LRaOoOyjxBBbp4ztAZpSlAKUpQCq9zRy6LhS8YAlA+p/cff5GrDSgON287xOGQlXU/WD4gj8K6hy9xhbqLUNnGzr5HzHuNVLn3h4jlWVekgOf5hjf6wfsqP5RvzDcp9FyI2+vp9uPnQFis55Yob2SHs9aXEjMJNWkqAD1B228ahfRrzBdXMkqP2YTV27Fg+vEhJCxjO67Hc+7rUndcZt4L1o3aN4rs4fvqVjZAQ2seAOw3q2WxikxLHobYqHUg7Z3AYeGQNvdUye2DTjz5K7W+xOMuPBs0oaqcPOQlupLaOM6hqVH6qWUHOoDcLkdfuqu5Jcm9l0K8bnzwWeK5RmZVYEocMAclSRkZ8tq0uZL9re1llTGpVJXPTPQVUfRdGdVyzu2sPh02xnfvk+JyGH1VceOWCTwtHMxVDuxB07A53PgK1UnKOUQ12yuoc12bycU4lxSa4bVPIz+QPsj4L0FWbk7lqO4t5J3Op11KieCsBsW8z0OKj+c+DR28sQtslJYwy7lsnONvPOV+dXHk7gn6PgknuGwWUFl/dUDJGfNtz91VKq31HuOJptPJ6hq1ZxyzlanIre4PxJraZJU6qdx5r4j5V9cU4gkpHZQRwqDsFyW/qY1oVW+mXZnPzsnmL4P0FbTiRFdTlWAYH3EZr1qp+ja97SzCnrGxT6vaH2EVK3HM1pHJ2ck8avnGknDbdcDxrrRluSZ7GizqVqfshpeMST8XaxVmjihtRMxQ4eR2YADONlUeXUmqTzJxuS84NxJJnbXZ3UlsWGkCZVcBWcYxqx1x4jPjir0kEFxe+tWNzELhYeylUjtAyEhl1IGVlIPQ5xvjyxrX/ACCHsZbSOYJ6xK81xKYtTSO7aiQA4C7gADfYAe+tiUtPCIdEMYLM/cBy2Ceg8gKrHph/6PdfyD/cKtXDoXSNVkYOyjGpU0A42Hd1HHzqG544Ib22a3M6QRyYVi0etiSw0hSXUA52xg5zQEVy3w+5EvD5XkEkIsWUKIwnZsywEZYE6sgEDYY0nrnZd8ZkPFbFIZmNvc28shXu6TpC6WU4yOuetSD8CvPVhbx3qRgRCIOtqdYAXTkEzYDY8cV5y8n4axkhm0S2cJhUtHrSRCiqdSagQe6CMHxPWgIXhvFLhv00jXEh9UIMDdzUuIWfBOnBBIHUVFrzHf23Cl4nLcLKrWagRGMDEzSaUkyMbYO48fdVjsuRpIPXuyutr0kvrh1spKlSQwkAOdTHpgbeAreseT1HDf0fcydtEI+zDBOzYKOh9pu8Dvn7KAi+J8ZlsbjhimV5UvCYpteCQ+lCsiYHd3JyOmCPLfw5auLq4n4pHJdSaLaXs4SNAcHsycs2nDAbEDHic52qei5XLzWst1KJTaKwhCxmMamCqZJMu2psKMAYAyT5YrPKNjJJecZEUvZaroI2U7QYMXVRqGlxk77jpkHFAavBvSDNeLwyPSwa5WZpzGAGPZEphMnuhmBJ8QB76mzxG+jtpO3ZYNN4qJLMyhnt2cdNOf22CVG2ScVI/qTDGtn6qeyey1CFiNYZWGHWRcjVq2OQQQR8QfjmPlB7tIz6xoniuUuVk7LVHqQFVXsi/s4J/ezkk5oDS5Z4tLNxC/tTLKYkjheIuuiVC2oMASoONh1FVOx5mvjy/wDpF7ljMknd7qBWAl0kSKB3s7jbG2PHerxYcpzQ3s12t2C08KJIrQAjWucMuHGlN/Y6/wAVRcXo3ZeFHhoux2ZYnX6v38Fi5H9rj2vHy+dAX+NsgHzGa+q8LKNlRVkYOwGCwXQD8F1HHzr3oCrekLHq6efajH+VqoMAOpdPtahp+ORj7as/P/EA8qRL0jBLfzHG31D760eT+Hma5U/ux4dv/UfP7qAlObOQvXZ3mDpEdACAJnWw3LS+Y8Nt/uq6W0YVFUKFAAGlfZHuHurmnPXMt3bXcS/sisR7YaQ4BVg0Y7bc6QMn7DXSLDtOzXt9GvHe0AhPgMnP11Pap7I7n28Falw3y2rv5PWaMMpU9CCDg4O+2x8Ko/MNlHw+FlsUdZ5ABlVd2C533wceNXuqjz5xS5tVDwlOzbCbqS6tucg5wQRtVSzG3JrrFFVuT8efKIT0aWs0U0ryIyRlMMXBXcHIPe69W399ffO/N8M0LwQZctjL9EG+dvOqjxDj9xOSZJX3GCqkquP5RtUbVF37Y7YnBet2VdKvj2zodjzZZFYGmRxJAmhMrqxkKCRjb90dajececlu4xFArKucuWwC2OgGD0zufgKp1Kw9RNrBHLX2yhs98ilKVAUjovollOm4XwDI3zDD/wBRWnzrOE5h4UzZwIpuisx6N4KCak/RRb4hmf6UgH1Ko/Emonm28T9P8OkydEKSrKwViqEhsBjjArq0f20et+OTWnjk3ZrRr7jlvdWx0xWkTRzse67M2rEeg4boQckY8s1aLnmm3jL6mOiOQRSS4/ZI5wNLN/UMnoM74qn8cnNrzDb3L5S3ntTE0mDoZgSQrEePTGfOtLlngcMdveWvEQ7yetSsIe0dfWA2HR0QHDBj4+BBzjFSl06FxHmCKGQxHU8ixmZ1RdRSMHGtvtwOpwcCq/xrmLh13ChuVkeH1iIRv2UgRpCQYyrfvKc9enWobi/FLeDiF03rMEDvbJayJPI2QQupZUAXvAByME746r463M6W8fCeHQ2kvbolzAVdQW1Kj99+7nABO/lQHRLvjsaStEoeSREEjrGuoopzgt7zg4HU4O1ad9zlaQxQTPIexnZVjkVSyZboGYez49emDVd4E4s+K8SmuXCRXSW8sDn2XVVcMqnxYal7o33FU0cJkteDcMguVIkPEI52jKsSkRdiS4xsADvnpmgOu2fMcMkzw95JEjExEilMxkkaxnw238RXpaccjkdE0yKZFLxlkIDqACSD4bMNjg71RuMXyfpp5Mdon6MdMYbS7ElhFqA9ph4dd69eTuFNbXMPqt7NPAykPazgtJbLoypLHeMqcJpIGc+OKA6Oah+Dctw2skskPaapm1SapHcO2MaiCeuKmaUApSlAKUr4kkCgliAB1JOAProD7qB5n5gW2XSmDKw2H0f4m/AVF8e5zAylrufGQ9B/KPH4mq9wngc12xbcKTlpGyc/D6RoDRtLaS4k0oCzsST+LE+VdQ4FwlbWIIu5O7N9I/lWeD8Hjtk0xjc+0x9pvj7vdUhQGhxCWCFXefQivhXZgMN4AMT1Hhv51Vpef7cQTdiV1o5iiXPtAYCuP4fyq38QgMkTounLIVGoZXJGBkeI91ci5p5LHD1ieN2kVhocsAMMNwRjoDvt4YG5zW0nBVSb58FDW2WVQcoLsbXC+frmLaTTMP4u63+YD8K+ObubjeqiIpRB3mBwSW8Nx4D7aqwbr7quPLfIpuokleXQjbgKuWx06k4HyNctO2X5Dh126q9OpPJT6V2b9TbPC5hHdxvuNW2O9jrVS5u5Q9VIuLTOlGDMh30YOoMP4fMeFZlppRWTe34y2uO7n7FHZcddvjtWKuvHuGHiCC8tNzpCyxfvBh5eZx4fCqVUNkNr/Qp3Uut/o+H7FYJrd4RaLLMqSNoTOXbBOFHXGPln311V7WwuDEQ0RMJGjDAHA6KR4jbp7qkqoc1ksaXQTvi5J4N3lLhvq9pEhGGxqb+Y7n76ma+UYEbb/CvquklhYPU1wUIqK8CsVmvlmA60bSWWblRuOEf/AHbiW6tFulcR9g4SJzGqrgxsHIwdRLat86sbad5nl3hgt0k0xrEJJWk7NMaUyAMbbZOnJxtknr1qS7dfMfOsrKD0IqNXVt4Ul/0zhnpSlKlMCsUZgOpxVC9InHpImgFrNpyJNekq3TRjPXHVq1nJRWWQ33KmDm/BfaVxL9a7z/EP8l/KvS356u4GDtJ2q9CrAYPv2A3qBaqLeChD5aqUsYZ2qta8v44RmV1X4nc/AdTVOtXv71FkRxHG4ypB0ZH1Zatm05GXOqeVnPjpGPmxyT9lWTqJ5WUZ4nzyi7QJqP0m7q/UOp+yoj1G9vyC+QvUau4g94Xxq72HBYIf7ONQfM7t8zUhQyVrhPJ0MW8p7VveMIP6fH66sgXGw6VmlAKUpQCtXidhHcRtHMupD1H4j31tUoYaTWGcl4B6PpBcI91GexfUdAkOuPfKCXHXbY4PWrTx3nO3sXjgUYIkVXXQVCR75cbYI6dPfVwxVc5j5OhvpNdwzELGURVOnSScl8+J6e7bxqdWRnPNn7FX8P0o/wBLkl+H8TjnjEsZOhvZLArn3jPh768eHcXiue1CMD2cjRMCRuRjPxG9Y4jwwSWhhlVZz2eMMAA7AbE/R3+VVPkzkE2NwJJuzm/Z91tODE4O+kEnIIJ72x26VqowcW2+/gklKxSSx28lf4xxJeFXp9ULgMf2kLoyrp8NLHZhucEdK07bhovL1kibQsjNIrMpzg972dvOul8c5QgvJGe41MTGI0wcdmMkkrj94k9TnpX2vLKetpcsxLLGF6Y1MMjWce49KguqrlCKivuc634+UpY/xzx/JF8u8irazCVpWcr7AA0Y2wdW51fD76s9xw2KT24kb4qufnW3SkYqKwjp00wqjtgsIhn5Ytj0j0n+FmX7jXz+rqj2J7hfhKT9+am6VsSkGeCTD2byYfEI34V8Pw6dO89yZF8VMajP9QNT9afFW0xMTnAGTgE7fAVU16b000vTNofUiJrXvZCqgqcEHY1pfrFbf3o+R/KvOfjEMoCxuCxPTevmldV0Zp4awdLsS0fB7l1DG9cAjOBGNs+GdVZPK7t7d5OfgcfjU5Y/2afyj7q96+o0tuuLfo5j5K2OSoD7bSv/ADP/APlU/wBI3CIrYwCFcau0zuTnHZ46/E11Wqxz1yyb6Idm+iWPJjJ9k5xlW9xwN/Cs2xcotIqa2qVtLjHk4/Wtf+yPjWw3AeIg4NvNt/AD9tfJ4Bfn2raYj+SqKoknk85HR2J5wdt5F/6fbf8AaFTtQ3JsDR2NukilWEYBU7EHyNTNdFcHqae1cfshSlKySClKUApSlAKUpQClKUArFZpQAUpSgFKUoBSlKAVis0oCu3XJdpI7OUILHJCsyjPuA2FeY5FtPBX/ANR/zqzUqB6al8xRtvl7PiKMKAB0AA+VfdKVMljsaisVmlZBjFMVmlAYFZ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-15552" y="282134"/>
            <a:ext cx="10065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Создание информационного поля, усиливающего интерес инвесторов к региону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0276" y="704442"/>
            <a:ext cx="7839321" cy="6976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Проведено масштабное международное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Road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Show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 форума международного уровня, 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15 презентаций, более 50 встреч, подписано 10 меморандумов о сотрудничестве.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01" descr="C:\Users\Aser\Desktop\logo_DIA_UA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62" y="600289"/>
            <a:ext cx="833010" cy="7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5" y="1447804"/>
            <a:ext cx="9390931" cy="473528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6818599" y="2811812"/>
            <a:ext cx="737830" cy="19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bg1"/>
                </a:solidFill>
              </a:rPr>
              <a:t>Китай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03997" y="3283026"/>
            <a:ext cx="737830" cy="19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bg1"/>
                </a:solidFill>
              </a:rPr>
              <a:t>Индия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10714" y="2721970"/>
            <a:ext cx="737830" cy="19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bg1"/>
                </a:solidFill>
              </a:rPr>
              <a:t>США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57535" y="2491875"/>
            <a:ext cx="737830" cy="19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/>
              <a:t>Франция</a:t>
            </a:r>
            <a:endParaRPr lang="ru-RU" sz="7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929375" y="2713633"/>
            <a:ext cx="737830" cy="19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/>
              <a:t>Япония</a:t>
            </a:r>
            <a:endParaRPr lang="ru-RU" sz="7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4892302" y="2735537"/>
            <a:ext cx="737830" cy="19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bg1"/>
                </a:solidFill>
              </a:rPr>
              <a:t>Турция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37526" y="1967683"/>
            <a:ext cx="737830" cy="19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/>
              <a:t>Германия</a:t>
            </a:r>
            <a:endParaRPr lang="ru-RU" sz="700" b="1" dirty="0"/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H="1" flipV="1">
            <a:off x="4272738" y="2122842"/>
            <a:ext cx="156558" cy="25520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олилиния 91"/>
          <p:cNvSpPr/>
          <p:nvPr/>
        </p:nvSpPr>
        <p:spPr>
          <a:xfrm>
            <a:off x="4311619" y="2432060"/>
            <a:ext cx="46846" cy="44873"/>
          </a:xfrm>
          <a:custGeom>
            <a:avLst/>
            <a:gdLst>
              <a:gd name="connsiteX0" fmla="*/ 44312 w 63362"/>
              <a:gd name="connsiteY0" fmla="*/ 38100 h 40216"/>
              <a:gd name="connsiteX1" fmla="*/ 44312 w 63362"/>
              <a:gd name="connsiteY1" fmla="*/ 38100 h 40216"/>
              <a:gd name="connsiteX2" fmla="*/ 1450 w 63362"/>
              <a:gd name="connsiteY2" fmla="*/ 23813 h 40216"/>
              <a:gd name="connsiteX3" fmla="*/ 6212 w 63362"/>
              <a:gd name="connsiteY3" fmla="*/ 9525 h 40216"/>
              <a:gd name="connsiteX4" fmla="*/ 39550 w 63362"/>
              <a:gd name="connsiteY4" fmla="*/ 0 h 40216"/>
              <a:gd name="connsiteX5" fmla="*/ 63362 w 63362"/>
              <a:gd name="connsiteY5" fmla="*/ 19050 h 40216"/>
              <a:gd name="connsiteX6" fmla="*/ 58600 w 63362"/>
              <a:gd name="connsiteY6" fmla="*/ 38100 h 40216"/>
              <a:gd name="connsiteX7" fmla="*/ 44312 w 63362"/>
              <a:gd name="connsiteY7" fmla="*/ 38100 h 4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62" h="40216">
                <a:moveTo>
                  <a:pt x="44312" y="38100"/>
                </a:moveTo>
                <a:lnTo>
                  <a:pt x="44312" y="38100"/>
                </a:lnTo>
                <a:cubicBezTo>
                  <a:pt x="30025" y="33338"/>
                  <a:pt x="13498" y="32849"/>
                  <a:pt x="1450" y="23813"/>
                </a:cubicBezTo>
                <a:cubicBezTo>
                  <a:pt x="-2566" y="20801"/>
                  <a:pt x="2662" y="13075"/>
                  <a:pt x="6212" y="9525"/>
                </a:cubicBezTo>
                <a:cubicBezTo>
                  <a:pt x="8488" y="7249"/>
                  <a:pt x="39388" y="41"/>
                  <a:pt x="39550" y="0"/>
                </a:cubicBezTo>
                <a:cubicBezTo>
                  <a:pt x="54562" y="3753"/>
                  <a:pt x="63362" y="261"/>
                  <a:pt x="63362" y="19050"/>
                </a:cubicBezTo>
                <a:cubicBezTo>
                  <a:pt x="63362" y="25595"/>
                  <a:pt x="62231" y="32654"/>
                  <a:pt x="58600" y="38100"/>
                </a:cubicBezTo>
                <a:cubicBezTo>
                  <a:pt x="55425" y="42863"/>
                  <a:pt x="46693" y="38100"/>
                  <a:pt x="44312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/>
          <p:cNvGrpSpPr/>
          <p:nvPr/>
        </p:nvGrpSpPr>
        <p:grpSpPr>
          <a:xfrm>
            <a:off x="6473006" y="2520088"/>
            <a:ext cx="291091" cy="392768"/>
            <a:chOff x="5871064" y="4132526"/>
            <a:chExt cx="190295" cy="322648"/>
          </a:xfrm>
        </p:grpSpPr>
        <p:sp>
          <p:nvSpPr>
            <p:cNvPr id="94" name="Равнобедренный треугольник 93"/>
            <p:cNvSpPr/>
            <p:nvPr/>
          </p:nvSpPr>
          <p:spPr>
            <a:xfrm rot="10800000">
              <a:off x="5874089" y="4277586"/>
              <a:ext cx="186801" cy="17758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871064" y="4132526"/>
              <a:ext cx="190295" cy="21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400" y="4185868"/>
              <a:ext cx="117976" cy="84185"/>
            </a:xfrm>
            <a:prstGeom prst="rect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</p:pic>
      </p:grpSp>
      <p:grpSp>
        <p:nvGrpSpPr>
          <p:cNvPr id="97" name="Группа 96"/>
          <p:cNvGrpSpPr/>
          <p:nvPr/>
        </p:nvGrpSpPr>
        <p:grpSpPr>
          <a:xfrm>
            <a:off x="7783829" y="2414073"/>
            <a:ext cx="291091" cy="392768"/>
            <a:chOff x="5871064" y="4132526"/>
            <a:chExt cx="190295" cy="322648"/>
          </a:xfrm>
        </p:grpSpPr>
        <p:sp>
          <p:nvSpPr>
            <p:cNvPr id="98" name="Равнобедренный треугольник 97"/>
            <p:cNvSpPr/>
            <p:nvPr/>
          </p:nvSpPr>
          <p:spPr>
            <a:xfrm rot="10800000">
              <a:off x="5874089" y="4277586"/>
              <a:ext cx="186801" cy="17758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5871064" y="4132526"/>
              <a:ext cx="190295" cy="21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400" y="4185868"/>
              <a:ext cx="117976" cy="84185"/>
            </a:xfrm>
            <a:prstGeom prst="rect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</p:pic>
      </p:grpSp>
      <p:grpSp>
        <p:nvGrpSpPr>
          <p:cNvPr id="101" name="Группа 100"/>
          <p:cNvGrpSpPr/>
          <p:nvPr/>
        </p:nvGrpSpPr>
        <p:grpSpPr>
          <a:xfrm>
            <a:off x="5203345" y="2452996"/>
            <a:ext cx="291091" cy="392768"/>
            <a:chOff x="5871064" y="4132526"/>
            <a:chExt cx="190295" cy="322648"/>
          </a:xfrm>
        </p:grpSpPr>
        <p:sp>
          <p:nvSpPr>
            <p:cNvPr id="102" name="Равнобедренный треугольник 101"/>
            <p:cNvSpPr/>
            <p:nvPr/>
          </p:nvSpPr>
          <p:spPr>
            <a:xfrm rot="10800000">
              <a:off x="5874089" y="4277586"/>
              <a:ext cx="186801" cy="17758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5871064" y="4132526"/>
              <a:ext cx="190295" cy="21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400" y="4185868"/>
              <a:ext cx="117976" cy="84185"/>
            </a:xfrm>
            <a:prstGeom prst="rect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</p:pic>
      </p:grpSp>
      <p:grpSp>
        <p:nvGrpSpPr>
          <p:cNvPr id="105" name="Группа 104"/>
          <p:cNvGrpSpPr/>
          <p:nvPr/>
        </p:nvGrpSpPr>
        <p:grpSpPr>
          <a:xfrm>
            <a:off x="6171089" y="2909989"/>
            <a:ext cx="291091" cy="392768"/>
            <a:chOff x="5871064" y="4132526"/>
            <a:chExt cx="190295" cy="322648"/>
          </a:xfrm>
        </p:grpSpPr>
        <p:sp>
          <p:nvSpPr>
            <p:cNvPr id="106" name="Равнобедренный треугольник 105"/>
            <p:cNvSpPr/>
            <p:nvPr/>
          </p:nvSpPr>
          <p:spPr>
            <a:xfrm rot="10800000">
              <a:off x="5874089" y="4277586"/>
              <a:ext cx="186801" cy="17758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5871064" y="4132526"/>
              <a:ext cx="190295" cy="21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400" y="4185868"/>
              <a:ext cx="117976" cy="84185"/>
            </a:xfrm>
            <a:prstGeom prst="rect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</p:pic>
      </p:grpSp>
      <p:grpSp>
        <p:nvGrpSpPr>
          <p:cNvPr id="109" name="Группа 108"/>
          <p:cNvGrpSpPr/>
          <p:nvPr/>
        </p:nvGrpSpPr>
        <p:grpSpPr>
          <a:xfrm>
            <a:off x="4892302" y="2090938"/>
            <a:ext cx="291091" cy="392768"/>
            <a:chOff x="5871064" y="4132526"/>
            <a:chExt cx="190295" cy="322648"/>
          </a:xfrm>
        </p:grpSpPr>
        <p:sp>
          <p:nvSpPr>
            <p:cNvPr id="110" name="Равнобедренный треугольник 109"/>
            <p:cNvSpPr/>
            <p:nvPr/>
          </p:nvSpPr>
          <p:spPr>
            <a:xfrm rot="10800000">
              <a:off x="5874089" y="4277586"/>
              <a:ext cx="186801" cy="17758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5871064" y="4132526"/>
              <a:ext cx="190295" cy="21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400" y="4185868"/>
              <a:ext cx="117976" cy="84185"/>
            </a:xfrm>
            <a:prstGeom prst="rect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</p:pic>
      </p:grpSp>
      <p:grpSp>
        <p:nvGrpSpPr>
          <p:cNvPr id="113" name="Группа 112"/>
          <p:cNvGrpSpPr/>
          <p:nvPr/>
        </p:nvGrpSpPr>
        <p:grpSpPr>
          <a:xfrm>
            <a:off x="1570514" y="2455192"/>
            <a:ext cx="291091" cy="392768"/>
            <a:chOff x="5871064" y="4132526"/>
            <a:chExt cx="190295" cy="322648"/>
          </a:xfrm>
        </p:grpSpPr>
        <p:sp>
          <p:nvSpPr>
            <p:cNvPr id="114" name="Равнобедренный треугольник 113"/>
            <p:cNvSpPr/>
            <p:nvPr/>
          </p:nvSpPr>
          <p:spPr>
            <a:xfrm rot="10800000">
              <a:off x="5874089" y="4277586"/>
              <a:ext cx="186801" cy="17758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5871064" y="4132526"/>
              <a:ext cx="190295" cy="21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400" y="4185868"/>
              <a:ext cx="117976" cy="84185"/>
            </a:xfrm>
            <a:prstGeom prst="rect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</p:pic>
      </p:grpSp>
      <p:grpSp>
        <p:nvGrpSpPr>
          <p:cNvPr id="117" name="Группа 116"/>
          <p:cNvGrpSpPr/>
          <p:nvPr/>
        </p:nvGrpSpPr>
        <p:grpSpPr>
          <a:xfrm>
            <a:off x="4043952" y="2353914"/>
            <a:ext cx="267668" cy="345559"/>
            <a:chOff x="5871064" y="4132526"/>
            <a:chExt cx="190295" cy="322648"/>
          </a:xfrm>
        </p:grpSpPr>
        <p:sp>
          <p:nvSpPr>
            <p:cNvPr id="118" name="Равнобедренный треугольник 117"/>
            <p:cNvSpPr/>
            <p:nvPr/>
          </p:nvSpPr>
          <p:spPr>
            <a:xfrm rot="10800000">
              <a:off x="5874089" y="4277586"/>
              <a:ext cx="186801" cy="17758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5871064" y="4132526"/>
              <a:ext cx="190295" cy="21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400" y="4185868"/>
              <a:ext cx="117976" cy="84185"/>
            </a:xfrm>
            <a:prstGeom prst="rect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</p:pic>
      </p:grpSp>
      <p:grpSp>
        <p:nvGrpSpPr>
          <p:cNvPr id="121" name="Группа 120"/>
          <p:cNvGrpSpPr/>
          <p:nvPr/>
        </p:nvGrpSpPr>
        <p:grpSpPr>
          <a:xfrm>
            <a:off x="4335988" y="1985752"/>
            <a:ext cx="291091" cy="392768"/>
            <a:chOff x="5871064" y="4132526"/>
            <a:chExt cx="190295" cy="322648"/>
          </a:xfrm>
        </p:grpSpPr>
        <p:sp>
          <p:nvSpPr>
            <p:cNvPr id="122" name="Равнобедренный треугольник 121"/>
            <p:cNvSpPr/>
            <p:nvPr/>
          </p:nvSpPr>
          <p:spPr>
            <a:xfrm rot="10800000">
              <a:off x="5874089" y="4277586"/>
              <a:ext cx="186801" cy="17758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5871064" y="4132526"/>
              <a:ext cx="190295" cy="21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400" y="4185868"/>
              <a:ext cx="117976" cy="84185"/>
            </a:xfrm>
            <a:prstGeom prst="rect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</p:pic>
      </p:grpSp>
      <p:grpSp>
        <p:nvGrpSpPr>
          <p:cNvPr id="125" name="Группа 124"/>
          <p:cNvGrpSpPr/>
          <p:nvPr/>
        </p:nvGrpSpPr>
        <p:grpSpPr>
          <a:xfrm>
            <a:off x="4536200" y="2326341"/>
            <a:ext cx="180322" cy="225352"/>
            <a:chOff x="5871064" y="4132526"/>
            <a:chExt cx="190295" cy="322648"/>
          </a:xfrm>
        </p:grpSpPr>
        <p:sp>
          <p:nvSpPr>
            <p:cNvPr id="126" name="Равнобедренный треугольник 125"/>
            <p:cNvSpPr/>
            <p:nvPr/>
          </p:nvSpPr>
          <p:spPr>
            <a:xfrm rot="10800000">
              <a:off x="5874089" y="4277586"/>
              <a:ext cx="186801" cy="17758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5871064" y="4132526"/>
              <a:ext cx="190295" cy="21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400" y="4185868"/>
              <a:ext cx="117976" cy="84185"/>
            </a:xfrm>
            <a:prstGeom prst="rect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</p:pic>
      </p:grpSp>
      <p:grpSp>
        <p:nvGrpSpPr>
          <p:cNvPr id="129" name="Группа 128"/>
          <p:cNvGrpSpPr/>
          <p:nvPr/>
        </p:nvGrpSpPr>
        <p:grpSpPr>
          <a:xfrm>
            <a:off x="4266632" y="2222284"/>
            <a:ext cx="180322" cy="225352"/>
            <a:chOff x="5871064" y="4132526"/>
            <a:chExt cx="190295" cy="322648"/>
          </a:xfrm>
        </p:grpSpPr>
        <p:sp>
          <p:nvSpPr>
            <p:cNvPr id="130" name="Равнобедренный треугольник 129"/>
            <p:cNvSpPr/>
            <p:nvPr/>
          </p:nvSpPr>
          <p:spPr>
            <a:xfrm rot="10800000">
              <a:off x="5874089" y="4277586"/>
              <a:ext cx="186801" cy="17758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5871064" y="4132526"/>
              <a:ext cx="190295" cy="21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2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400" y="4185868"/>
              <a:ext cx="117976" cy="84185"/>
            </a:xfrm>
            <a:prstGeom prst="rect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</p:pic>
      </p:grpSp>
      <p:grpSp>
        <p:nvGrpSpPr>
          <p:cNvPr id="133" name="Группа 132"/>
          <p:cNvGrpSpPr/>
          <p:nvPr/>
        </p:nvGrpSpPr>
        <p:grpSpPr>
          <a:xfrm>
            <a:off x="4841000" y="2631141"/>
            <a:ext cx="180322" cy="225352"/>
            <a:chOff x="5871064" y="4132526"/>
            <a:chExt cx="190295" cy="322648"/>
          </a:xfrm>
        </p:grpSpPr>
        <p:sp>
          <p:nvSpPr>
            <p:cNvPr id="134" name="Равнобедренный треугольник 133"/>
            <p:cNvSpPr/>
            <p:nvPr/>
          </p:nvSpPr>
          <p:spPr>
            <a:xfrm rot="10800000">
              <a:off x="5874089" y="4277586"/>
              <a:ext cx="186801" cy="17758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5871064" y="4132526"/>
              <a:ext cx="190295" cy="21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6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400" y="4185868"/>
              <a:ext cx="117976" cy="84185"/>
            </a:xfrm>
            <a:prstGeom prst="rect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/>
          <p:cNvSpPr>
            <a:spLocks noGrp="1" noChangeArrowheads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extLst/>
        </p:spPr>
        <p:txBody>
          <a:bodyPr vert="horz" lIns="91440" tIns="45720" rIns="91440" bIns="45720" rtlCol="0" anchor="ctr"/>
          <a:lstStyle/>
          <a:p>
            <a:fld id="{CD3B5243-44ED-44CE-BBD3-D8A468F2D4A8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6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36976" y="0"/>
            <a:ext cx="516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Портфель проектов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DIA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Заголовок 19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9700" y="4825509"/>
            <a:ext cx="95658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Суммарный бюджет портфеля проектов 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$ 3,1 млрд.</a:t>
            </a:r>
            <a:endParaRPr lang="uk-UA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3027" y="1862842"/>
            <a:ext cx="4714875" cy="707886"/>
          </a:xfrm>
          <a:prstGeom prst="homePlate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uk-UA" altLang="ru-RU" sz="1600" b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На </a:t>
            </a:r>
            <a:r>
              <a:rPr lang="ru-RU" altLang="ru-RU" sz="1600" b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сопровождении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uk-UA" altLang="ru-RU" sz="8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</a:t>
            </a:r>
            <a:r>
              <a:rPr lang="ru-RU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9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uk-UA" alt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</a:t>
            </a:r>
            <a:r>
              <a:rPr lang="uk-UA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$ </a:t>
            </a:r>
            <a:r>
              <a:rPr lang="ru-RU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862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uk-UA" altLang="ru-RU" sz="1600" b="1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млн</a:t>
            </a:r>
            <a:endParaRPr lang="uk-UA" altLang="ru-RU" sz="1600" b="1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51" name="Picture 2" descr="http://www.glastroesch.de/typo3temp/pics/9d959021ac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53" b="4489"/>
          <a:stretch/>
        </p:blipFill>
        <p:spPr bwMode="auto">
          <a:xfrm>
            <a:off x="7604844" y="1153195"/>
            <a:ext cx="1982142" cy="13514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:\Users\alexander.volk\Desktop\барвиста\фото. проекты на сопровождении\3.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5" y="1153194"/>
            <a:ext cx="1952046" cy="13514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9" descr="C:\Users\alexander.volk\Desktop\барвиста\фото. проекты на сопровождении\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44" y="2762180"/>
            <a:ext cx="1982142" cy="13788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C:\Users\alexander.volk\Desktop\барвиста\фото. проекты на сопровождении\1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546"/>
          <a:stretch/>
        </p:blipFill>
        <p:spPr bwMode="auto">
          <a:xfrm>
            <a:off x="5429255" y="2762180"/>
            <a:ext cx="1952046" cy="13788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4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3027" y="2678434"/>
            <a:ext cx="4714875" cy="707886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uk-UA" altLang="ru-RU" sz="1600" b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В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промоушене</a:t>
            </a:r>
            <a:endParaRPr lang="ru-RU" altLang="ru-RU" sz="1600" b="1" dirty="0" smtClean="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uk-UA" altLang="ru-RU" sz="8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</a:t>
            </a:r>
            <a:r>
              <a:rPr lang="ru-RU" altLang="ru-RU" sz="16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7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uk-UA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$ </a:t>
            </a:r>
            <a:r>
              <a:rPr lang="ru-RU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1 114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uk-UA" altLang="ru-RU" sz="1600" b="1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млн</a:t>
            </a:r>
            <a:endParaRPr lang="uk-UA" altLang="ru-RU" sz="1600" b="1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7" name="TextBox 4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0276" y="3509458"/>
            <a:ext cx="4714875" cy="70788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uk-UA" altLang="ru-RU" sz="1600" b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В </a:t>
            </a:r>
            <a:r>
              <a:rPr lang="ru-RU" altLang="ru-RU" sz="1600" b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разработке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uk-UA" altLang="ru-RU" sz="8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4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uk-UA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$ </a:t>
            </a:r>
            <a:r>
              <a:rPr lang="ru-RU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1 128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uk-UA" altLang="ru-RU" sz="1600" b="1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млн</a:t>
            </a:r>
            <a:endParaRPr lang="uk-UA" altLang="ru-RU" sz="1600" b="1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21301" y="1052246"/>
            <a:ext cx="4384228" cy="3213100"/>
          </a:xfrm>
          <a:prstGeom prst="rect">
            <a:avLst/>
          </a:prstGeom>
          <a:noFill/>
          <a:ln w="317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Левая фигурная скобка 58"/>
          <p:cNvSpPr/>
          <p:nvPr/>
        </p:nvSpPr>
        <p:spPr>
          <a:xfrm rot="16200000">
            <a:off x="4797437" y="-198247"/>
            <a:ext cx="403682" cy="9412502"/>
          </a:xfrm>
          <a:prstGeom prst="leftBrace">
            <a:avLst>
              <a:gd name="adj1" fmla="val 77546"/>
              <a:gd name="adj2" fmla="val 49026"/>
            </a:avLst>
          </a:prstGeom>
          <a:ln w="22225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4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0276" y="1046229"/>
            <a:ext cx="4714875" cy="707886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Запущено в работу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uk-UA" altLang="ru-RU" sz="8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8</a:t>
            </a:r>
            <a:r>
              <a:rPr lang="ru-RU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uk-UA" alt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</a:t>
            </a:r>
            <a:r>
              <a:rPr lang="uk-UA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$ </a:t>
            </a:r>
            <a:r>
              <a:rPr lang="en-US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65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uk-UA" altLang="ru-RU" sz="1600" b="1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млн</a:t>
            </a:r>
            <a:r>
              <a:rPr lang="uk-UA" altLang="ru-RU" sz="16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uk-UA" altLang="ru-RU" sz="11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(1 032 </a:t>
            </a:r>
            <a:r>
              <a:rPr lang="uk-UA" altLang="ru-RU" sz="11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рабочих</a:t>
            </a:r>
            <a:r>
              <a:rPr lang="uk-UA" altLang="ru-RU" sz="11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uk-UA" altLang="ru-RU" sz="11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места</a:t>
            </a:r>
            <a:r>
              <a:rPr lang="uk-UA" altLang="ru-RU" sz="11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Объект 36" hidden="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6441970"/>
              </p:ext>
            </p:ext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p:oleObj spid="_x0000_s195738" name="think-cell Slide" r:id="rId27" imgW="360" imgH="360" progId="TCLayout.ActiveDocument.1">
              <p:embed/>
            </p:oleObj>
          </a:graphicData>
        </a:graphic>
      </p:graphicFrame>
      <p:sp>
        <p:nvSpPr>
          <p:cNvPr id="36" name="Прямоугольник 3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71979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sz="1600" b="1">
              <a:latin typeface="Arial"/>
              <a:cs typeface="Arial"/>
              <a:sym typeface="Arial"/>
            </a:endParaRPr>
          </a:p>
        </p:txBody>
      </p:sp>
      <p:sp>
        <p:nvSpPr>
          <p:cNvPr id="33" name="TextBox 32"/>
          <p:cNvSpPr txBox="1"/>
          <p:nvPr>
            <p:custDataLst>
              <p:tags r:id="rId3"/>
            </p:custDataLst>
          </p:nvPr>
        </p:nvSpPr>
        <p:spPr>
          <a:xfrm>
            <a:off x="834093" y="0"/>
            <a:ext cx="908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Динамика прямых иностранных инвестиций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xfrm>
            <a:off x="7724775" y="6453188"/>
            <a:ext cx="2063750" cy="252412"/>
          </a:xfrm>
          <a:extLst/>
        </p:spPr>
        <p:txBody>
          <a:bodyPr vert="horz" lIns="91440" tIns="45720" rIns="91440" bIns="45720" rtlCol="0" anchor="ctr"/>
          <a:lstStyle/>
          <a:p>
            <a:fld id="{CD3B5243-44ED-44CE-BBD3-D8A468F2D4A8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7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496" y="1124744"/>
            <a:ext cx="12285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 dirty="0" smtClean="0">
                <a:latin typeface="Arial Narrow" pitchFamily="34" charset="0"/>
              </a:rPr>
              <a:t>млн </a:t>
            </a:r>
            <a:r>
              <a:rPr lang="en-US" sz="1400" b="1" dirty="0">
                <a:latin typeface="Arial Narrow" pitchFamily="34" charset="0"/>
              </a:rPr>
              <a:t>USD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44" name="Содержимое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281143" y="980728"/>
            <a:ext cx="5420205" cy="4608512"/>
          </a:xfrm>
          <a:prstGeom prst="rect">
            <a:avLst/>
          </a:prstGeom>
        </p:spPr>
        <p:txBody>
          <a:bodyPr vert="horz" lIns="36000" tIns="45720" rIns="7200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Днепропетровский регион стабильно находится на </a:t>
            </a:r>
            <a:r>
              <a:rPr lang="ru-RU" sz="16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первом</a:t>
            </a:r>
            <a:r>
              <a:rPr lang="ru-RU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месте среди областей по привлечению иностранных инвестиций </a:t>
            </a:r>
            <a:r>
              <a:rPr lang="ru-RU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одного жителя области </a:t>
            </a:r>
            <a:r>
              <a:rPr lang="ru-RU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(на 01.10.2013 – 2 691,9 </a:t>
            </a:r>
            <a:r>
              <a:rPr lang="ru-RU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дол. США.)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endParaRPr lang="ru-RU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Объем </a:t>
            </a:r>
            <a:r>
              <a:rPr lang="ru-RU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накопленных иностранных инвестиций в области на </a:t>
            </a:r>
            <a:r>
              <a:rPr lang="ru-RU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01.10.2013 </a:t>
            </a:r>
            <a:r>
              <a:rPr lang="ru-RU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составляет </a:t>
            </a:r>
            <a:r>
              <a:rPr lang="ru-RU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8,9 млрд </a:t>
            </a:r>
            <a:r>
              <a:rPr lang="ru-RU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долларов США или </a:t>
            </a:r>
            <a:r>
              <a:rPr lang="ru-RU" sz="16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15,7% </a:t>
            </a:r>
            <a:r>
              <a:rPr lang="ru-RU" sz="16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от показателей страны в целом </a:t>
            </a:r>
            <a:r>
              <a:rPr lang="ru-RU" sz="16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 этому показателю область занимает первое </a:t>
            </a:r>
            <a:r>
              <a:rPr lang="ru-RU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место среди </a:t>
            </a:r>
            <a:r>
              <a:rPr lang="ru-RU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областей </a:t>
            </a:r>
            <a:r>
              <a:rPr lang="ru-RU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Украины)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endParaRPr lang="ru-RU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Наиболее </a:t>
            </a:r>
            <a:r>
              <a:rPr lang="ru-RU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интересные отрасли для иностранных инвесторов в этом году:</a:t>
            </a:r>
          </a:p>
          <a:p>
            <a:pPr marL="536575" indent="-173038"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оптовая и розничная торговля;</a:t>
            </a:r>
          </a:p>
          <a:p>
            <a:pPr marL="536575" indent="-173038"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перерабатывающая промышленность;</a:t>
            </a:r>
          </a:p>
          <a:p>
            <a:pPr marL="536575" indent="-173038"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финансовая и страховая деятельность;</a:t>
            </a:r>
          </a:p>
          <a:p>
            <a:pPr marL="536575" indent="-173038">
              <a:spcBef>
                <a:spcPts val="0"/>
              </a:spcBef>
            </a:pPr>
            <a:r>
              <a:rPr lang="ru-RU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транспорт и </a:t>
            </a:r>
            <a:r>
              <a:rPr lang="ru-RU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связь.</a:t>
            </a:r>
            <a:endParaRPr lang="ru-RU" sz="16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Object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96235134"/>
              </p:ext>
            </p:extLst>
          </p:nvPr>
        </p:nvGraphicFramePr>
        <p:xfrm>
          <a:off x="252413" y="1301750"/>
          <a:ext cx="4133875" cy="1647945"/>
        </p:xfrm>
        <a:graphic>
          <a:graphicData uri="http://schemas.openxmlformats.org/presentationml/2006/ole">
            <p:oleObj spid="_x0000_s195739" name="Диаграмма" r:id="rId28" imgW="4133875" imgH="1647945" progId="MSGraph.Chart.8">
              <p:embed followColorScheme="full"/>
            </p:oleObj>
          </a:graphicData>
        </a:graphic>
      </p:graphicFrame>
      <p:cxnSp>
        <p:nvCxnSpPr>
          <p:cNvPr id="48" name="Прямая соединительная линия 47"/>
          <p:cNvCxnSpPr/>
          <p:nvPr>
            <p:custDataLst>
              <p:tags r:id="rId7"/>
            </p:custDataLst>
          </p:nvPr>
        </p:nvCxnSpPr>
        <p:spPr bwMode="auto">
          <a:xfrm flipV="1">
            <a:off x="995363" y="1160463"/>
            <a:ext cx="2619375" cy="44767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>
            <p:custDataLst>
              <p:tags r:id="rId8"/>
            </p:custDataLst>
          </p:nvPr>
        </p:nvSpPr>
        <p:spPr bwMode="auto">
          <a:xfrm>
            <a:off x="2066925" y="1228725"/>
            <a:ext cx="476250" cy="3111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fld id="{1250C546-F0D1-4D74-AB3A-2FA1EA2C9E34}" type="datetime'''''''''''''''''''+''6%'''">
              <a:rPr lang="en-US" sz="1600" b="1">
                <a:solidFill>
                  <a:schemeClr val="tx1"/>
                </a:solidFill>
                <a:latin typeface="Arial Narrow"/>
                <a:sym typeface="Arial Narrow"/>
              </a:rPr>
              <a:pPr algn="ctr">
                <a:lnSpc>
                  <a:spcPct val="90000"/>
                </a:lnSpc>
              </a:pPr>
              <a:t>+6%</a:t>
            </a:fld>
            <a:endParaRPr lang="ru-RU" sz="1600" b="1">
              <a:solidFill>
                <a:schemeClr val="tx1"/>
              </a:solidFill>
              <a:latin typeface="Arial Narrow"/>
              <a:sym typeface="Arial Narrow"/>
            </a:endParaRPr>
          </a:p>
        </p:txBody>
      </p:sp>
      <p:sp>
        <p:nvSpPr>
          <p:cNvPr id="51" name="Прямоугольник 50"/>
          <p:cNvSpPr/>
          <p:nvPr>
            <p:custDataLst>
              <p:tags r:id="rId9"/>
            </p:custDataLst>
          </p:nvPr>
        </p:nvSpPr>
        <p:spPr bwMode="auto">
          <a:xfrm>
            <a:off x="3409950" y="2889250"/>
            <a:ext cx="411163" cy="4889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A3E548A2-41CE-4DF2-A2D3-6129E05F814A}" type="datetime'''''''2''01''4''''''''''''''''''&#10;''п''л''''''''а''''''н'''">
              <a:rPr lang="en-US" sz="1600" b="1">
                <a:solidFill>
                  <a:schemeClr val="tx1"/>
                </a:solidFill>
                <a:latin typeface="Arial Narrow"/>
                <a:sym typeface="Arial Narrow"/>
              </a:rPr>
              <a:pPr algn="ctr"/>
              <a:t>2014
план</a:t>
            </a:fld>
            <a:endParaRPr lang="ru-RU" sz="1600" b="1" dirty="0">
              <a:solidFill>
                <a:schemeClr val="tx1"/>
              </a:solidFill>
              <a:latin typeface="Arial Narrow"/>
              <a:sym typeface="Arial Narrow"/>
            </a:endParaRPr>
          </a:p>
        </p:txBody>
      </p:sp>
      <p:sp>
        <p:nvSpPr>
          <p:cNvPr id="52" name="Прямоугольник 51"/>
          <p:cNvSpPr/>
          <p:nvPr>
            <p:custDataLst>
              <p:tags r:id="rId10"/>
            </p:custDataLst>
          </p:nvPr>
        </p:nvSpPr>
        <p:spPr bwMode="auto">
          <a:xfrm>
            <a:off x="1804988" y="2889250"/>
            <a:ext cx="1000125" cy="4889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028C6DF5-12AB-4501-ACDB-DD6CED55C360}" type="datetime'20''1''''3 ''''''ожи''''д''''а''ем''ы''''''''''''''''''''й'">
              <a:rPr lang="en-US" sz="1600" b="1">
                <a:solidFill>
                  <a:schemeClr val="tx1"/>
                </a:solidFill>
                <a:latin typeface="Arial Narrow"/>
                <a:sym typeface="Arial Narrow"/>
              </a:rPr>
              <a:pPr algn="ctr"/>
              <a:t>2013 ожидаемый</a:t>
            </a:fld>
            <a:endParaRPr lang="ru-RU" sz="1600" b="1" dirty="0">
              <a:solidFill>
                <a:schemeClr val="tx1"/>
              </a:solidFill>
              <a:latin typeface="Arial Narrow"/>
              <a:sym typeface="Arial Narrow"/>
            </a:endParaRPr>
          </a:p>
        </p:txBody>
      </p:sp>
      <p:sp>
        <p:nvSpPr>
          <p:cNvPr id="53" name="Прямоугольник 52"/>
          <p:cNvSpPr/>
          <p:nvPr>
            <p:custDataLst>
              <p:tags r:id="rId11"/>
            </p:custDataLst>
          </p:nvPr>
        </p:nvSpPr>
        <p:spPr bwMode="auto">
          <a:xfrm>
            <a:off x="804863" y="2889250"/>
            <a:ext cx="38100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fld id="{9E6D7AB4-69A8-40CF-93E7-F4D3DCB4E770}" type="datetime'''''''''''''''''''''''''2''''0''''''1''''''''''''''2'''''''''">
              <a:rPr lang="en-US" sz="1600" b="1">
                <a:solidFill>
                  <a:schemeClr val="tx1"/>
                </a:solidFill>
                <a:latin typeface="Arial Narrow"/>
                <a:sym typeface="Arial Narrow"/>
              </a:rPr>
              <a:pPr algn="ctr"/>
              <a:t>2012</a:t>
            </a:fld>
            <a:endParaRPr lang="ru-RU" sz="1600" b="1">
              <a:solidFill>
                <a:schemeClr val="tx1"/>
              </a:solidFill>
              <a:latin typeface="Arial Narrow"/>
              <a:sym typeface="Arial Narrow"/>
            </a:endParaRPr>
          </a:p>
        </p:txBody>
      </p:sp>
      <p:sp>
        <p:nvSpPr>
          <p:cNvPr id="54" name="TextBox 53"/>
          <p:cNvSpPr txBox="1"/>
          <p:nvPr>
            <p:custDataLst>
              <p:tags r:id="rId12"/>
            </p:custDataLst>
          </p:nvPr>
        </p:nvSpPr>
        <p:spPr>
          <a:xfrm>
            <a:off x="270715" y="718138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  <a:cs typeface="Arial" pitchFamily="34" charset="0"/>
              </a:rPr>
              <a:t>Привлечение иностранных инвестиций</a:t>
            </a:r>
            <a:endParaRPr lang="ru-RU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8" name="Rectangle 29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1666" y="4321671"/>
            <a:ext cx="77616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Другие страны</a:t>
            </a:r>
            <a:endParaRPr lang="ru-RU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30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1666" y="4078212"/>
            <a:ext cx="881673" cy="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Страны СНГ</a:t>
            </a:r>
            <a:endParaRPr lang="ru-RU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30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1666" y="4600178"/>
            <a:ext cx="776164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Страны ЕС</a:t>
            </a:r>
            <a:endParaRPr lang="ru-RU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30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3528" y="4078212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/>
            <a:r>
              <a:rPr lang="uk-UA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1%</a:t>
            </a:r>
            <a:endParaRPr lang="ru-RU" sz="1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30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3528" y="4321671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/>
            <a:r>
              <a:rPr lang="uk-UA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4%</a:t>
            </a:r>
            <a:endParaRPr lang="ru-RU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30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3528" y="4600178"/>
            <a:ext cx="2524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/>
            <a:r>
              <a:rPr lang="uk-UA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95%</a:t>
            </a:r>
            <a:endParaRPr lang="ru-RU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5" name="Диаграмма 64"/>
          <p:cNvGraphicFramePr/>
          <p:nvPr>
            <p:custDataLst>
              <p:tags r:id="rId19"/>
            </p:custDataLst>
            <p:extLst>
              <p:ext uri="{D42A27DB-BD31-4B8C-83A1-F6EECF244321}">
                <p14:modId xmlns="" xmlns:p14="http://schemas.microsoft.com/office/powerpoint/2010/main" val="3043763723"/>
              </p:ext>
            </p:extLst>
          </p:nvPr>
        </p:nvGraphicFramePr>
        <p:xfrm>
          <a:off x="2228736" y="4350246"/>
          <a:ext cx="2073120" cy="202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cxnSp>
        <p:nvCxnSpPr>
          <p:cNvPr id="66" name="Прямая соединительная линия 65"/>
          <p:cNvCxnSpPr/>
          <p:nvPr>
            <p:custDataLst>
              <p:tags r:id="rId20"/>
            </p:custDataLst>
          </p:nvPr>
        </p:nvCxnSpPr>
        <p:spPr>
          <a:xfrm>
            <a:off x="1647097" y="4154413"/>
            <a:ext cx="158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>
            <p:custDataLst>
              <p:tags r:id="rId21"/>
            </p:custDataLst>
          </p:nvPr>
        </p:nvCxnSpPr>
        <p:spPr>
          <a:xfrm>
            <a:off x="1647097" y="4402063"/>
            <a:ext cx="14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>
            <p:custDataLst>
              <p:tags r:id="rId22"/>
            </p:custDataLst>
          </p:nvPr>
        </p:nvCxnSpPr>
        <p:spPr>
          <a:xfrm>
            <a:off x="1647097" y="4660552"/>
            <a:ext cx="10526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>
            <p:custDataLst>
              <p:tags r:id="rId23"/>
            </p:custDataLst>
          </p:nvPr>
        </p:nvCxnSpPr>
        <p:spPr>
          <a:xfrm>
            <a:off x="3231097" y="4148063"/>
            <a:ext cx="0" cy="3164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>
            <p:custDataLst>
              <p:tags r:id="rId24"/>
            </p:custDataLst>
          </p:nvPr>
        </p:nvCxnSpPr>
        <p:spPr>
          <a:xfrm>
            <a:off x="3092394" y="4395713"/>
            <a:ext cx="0" cy="9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910316" y="3381375"/>
            <a:ext cx="2662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  <a:cs typeface="Arial" pitchFamily="34" charset="0"/>
              </a:rPr>
              <a:t>Структура привлеченных </a:t>
            </a:r>
          </a:p>
          <a:p>
            <a:pPr algn="ctr"/>
            <a:r>
              <a:rPr lang="ru-RU" b="1" dirty="0" smtClean="0">
                <a:latin typeface="Arial Narrow" pitchFamily="34" charset="0"/>
                <a:cs typeface="Arial" pitchFamily="34" charset="0"/>
              </a:rPr>
              <a:t>иностранных инвестиций</a:t>
            </a:r>
            <a:endParaRPr lang="ru-RU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3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Объект 41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8175" name="think-cell Slide" r:id="rId13" imgW="270" imgH="270" progId="TCLayout.ActiveDocument.1">
              <p:embed/>
            </p:oleObj>
          </a:graphicData>
        </a:graphic>
      </p:graphicFrame>
      <p:sp>
        <p:nvSpPr>
          <p:cNvPr id="39" name="Text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7063" y="662126"/>
            <a:ext cx="7252272" cy="63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индустриальных парков на территории днепропетровской области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20" name="Picture 4" descr="http://ccc.ulstu.ru/images/stories/February2014/cd4cc863629dffce1934c6f720f4bf4e_x1024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/>
          <a:srcRect t="15050"/>
          <a:stretch/>
        </p:blipFill>
        <p:spPr bwMode="auto">
          <a:xfrm>
            <a:off x="425374" y="2814218"/>
            <a:ext cx="1787816" cy="1162243"/>
          </a:xfrm>
          <a:prstGeom prst="rect">
            <a:avLst/>
          </a:prstGeom>
          <a:noFill/>
        </p:spPr>
      </p:pic>
      <p:sp>
        <p:nvSpPr>
          <p:cNvPr id="67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/>
        </p:spPr>
        <p:txBody>
          <a:bodyPr vert="horz" lIns="91440" tIns="45720" rIns="91440" bIns="45720" rtlCol="0" anchor="ctr"/>
          <a:lstStyle/>
          <a:p>
            <a:fld id="{4B523730-66F9-4633-B89A-A164FD6C5D85}" type="slidenum">
              <a:rPr lang="ru-RU" sz="1400">
                <a:solidFill>
                  <a:schemeClr val="tx1">
                    <a:tint val="75000"/>
                  </a:schemeClr>
                </a:solidFill>
              </a:rPr>
              <a:pPr/>
              <a:t>8</a:t>
            </a:fld>
            <a:endParaRPr lang="ru-RU" sz="1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>
            <p:custDataLst>
              <p:tags r:id="rId5"/>
            </p:custDataLst>
          </p:nvPr>
        </p:nvSpPr>
        <p:spPr>
          <a:xfrm>
            <a:off x="0" y="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Ключевые проекты 2014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18" name="Picture 2" descr="http://stroyobzor.ua/assets/files/%D1%84%D0%BE%D1%82%D0%BE%20WWW/%D0%B8%D0%BD%D0%B4%D1%83%D1%81%D1%82%D1%80%D0%B8%D0%B0%D0%BB%D1%8C%D0%BD%D1%8B%D0%B9%20%D0%BF%D0%B0%D1%80%D0%BA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5" cstate="print"/>
          <a:srcRect l="947" t="1427"/>
          <a:stretch/>
        </p:blipFill>
        <p:spPr bwMode="auto">
          <a:xfrm>
            <a:off x="433388" y="421480"/>
            <a:ext cx="1767756" cy="1161051"/>
          </a:xfrm>
          <a:prstGeom prst="rect">
            <a:avLst/>
          </a:prstGeom>
          <a:noFill/>
        </p:spPr>
      </p:pic>
      <p:pic>
        <p:nvPicPr>
          <p:cNvPr id="46" name="Picture 27" descr="http://www.realnest.com.ua/images/579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4488" y="4063381"/>
            <a:ext cx="1944216" cy="760405"/>
          </a:xfrm>
          <a:prstGeom prst="rect">
            <a:avLst/>
          </a:prstGeom>
          <a:noFill/>
        </p:spPr>
      </p:pic>
      <p:pic>
        <p:nvPicPr>
          <p:cNvPr id="137225" name="Picture 9" descr="http://www.glastroesch.ch/typo3temp/pics/d7054e0e6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6496" y="4941168"/>
            <a:ext cx="1800200" cy="1080120"/>
          </a:xfrm>
          <a:prstGeom prst="rect">
            <a:avLst/>
          </a:prstGeom>
          <a:noFill/>
        </p:spPr>
      </p:pic>
      <p:pic>
        <p:nvPicPr>
          <p:cNvPr id="10" name="Picture 12" descr="http://profidom.com.ua/images/news/musor_web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6496" y="1582919"/>
            <a:ext cx="1800200" cy="1107815"/>
          </a:xfrm>
          <a:prstGeom prst="rect">
            <a:avLst/>
          </a:prstGeom>
          <a:noFill/>
        </p:spPr>
      </p:pic>
      <p:sp>
        <p:nvSpPr>
          <p:cNvPr id="12" name="Text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7063" y="1956744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Инвестиции в сферу обращения с твердыми бытовыми отходами </a:t>
            </a:r>
          </a:p>
        </p:txBody>
      </p:sp>
      <p:sp>
        <p:nvSpPr>
          <p:cNvPr id="14" name="Text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7063" y="3181847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регионального бизнес-инкубатора</a:t>
            </a:r>
          </a:p>
        </p:txBody>
      </p:sp>
      <p:sp>
        <p:nvSpPr>
          <p:cNvPr id="15" name="Text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37063" y="4244142"/>
            <a:ext cx="7172369" cy="35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«доступное жилье</a:t>
            </a: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 на 2014 год</a:t>
            </a:r>
            <a:endParaRPr lang="ru-RU" altLang="zh-CN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57162" y="5022316"/>
            <a:ext cx="7332173" cy="9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31" tIns="41015" rIns="82031" bIns="41015">
            <a:spAutoFit/>
          </a:bodyPr>
          <a:lstStyle/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Строительства завода по производству стеклопакетов компании </a:t>
            </a:r>
            <a:r>
              <a:rPr lang="ru-RU" altLang="zh-CN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Glas</a:t>
            </a: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zh-CN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Trösch</a:t>
            </a:r>
            <a:endParaRPr lang="ru-RU" altLang="zh-CN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588">
              <a:spcBef>
                <a:spcPts val="359"/>
              </a:spcBef>
              <a:buClr>
                <a:schemeClr val="tx1"/>
              </a:buClr>
              <a:buSzPct val="100000"/>
            </a:pPr>
            <a:r>
              <a:rPr lang="ru-RU" altLang="zh-CN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2-я очередь</a:t>
            </a:r>
            <a:endParaRPr lang="ru-RU" altLang="zh-CN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216696" y="1556792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18547" y="2742988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01144" y="4011297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01144" y="4876040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96014" y="6129390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78595" y="385005"/>
            <a:ext cx="76893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>
            <p:custDataLst>
              <p:tags r:id="rId11"/>
            </p:custDataLst>
          </p:nvPr>
        </p:nvSpPr>
        <p:spPr>
          <a:xfrm>
            <a:off x="0" y="1556792"/>
            <a:ext cx="9906000" cy="4586556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8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6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1.81000000000000010000E+000&quot;&gt;&lt;m_ppcolschidx val=&quot;0&quot;/&gt;&lt;m_rgb r=&quot;64&quot; g=&quot;c8&quot; b=&quot;3c&quot;/&gt;&lt;/elem&gt;&lt;elem m_fUsage=&quot;9.00000000000000020000E-001&quot;&gt;&lt;m_ppcolschidx val=&quot;0&quot;/&gt;&lt;m_rgb r=&quot;56&quot; g=&quot;97&quot; b=&quot;f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 &lt;/m_chGroupingSymbol&gt;&lt;m_chDecimalSymbol17909&gt;,&lt;/m_chDecimalSymbol17909&gt;&lt;m_nGroupingDigits17909 val=&quot;3&quot;/&gt;&lt;m_chGroupingSymbol17909&gt; &lt;/m_chGroupingSymbol17909&gt;&lt;/m_precDefault&gt;&lt;/CDefaultPrec&gt;&lt;/root&gt;"/>
  <p:tag name="THINKCELLUNDODONOTDELETE" val="1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H4A8ZMlUSsIKErrrMwl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_LiCGzdwkm106DLJGAZC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QJ7QmAuE27ZuzEGI5N4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jLnLxrQESF5_0YFd_jW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wupoSj40S6_crgncqqt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04.j1.JUGQmi_tCDpKI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rRBYN4akquGu2QERKwf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UGfRJm90CVB8X_GeYDw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M4FaORkk.Qle8oUq7tZ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sXk7dIaUWbfwPPvh.Vi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aoeuqHOUKkmrR52sDY6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RfCgTd50a9Imz1U_kbX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hgPCGFqUuYgbvlQHo5E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Li0UPCI0CdraAy6wclx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lbwmiZNkGsfJl76p2Mj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EwcSuzokGU7H3XDkh5R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kyaW19Sa0GXzedz2dg2D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vLNAQt_kqn05Y2jD3bD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PnNsqStUq55qX7YgpSe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xK06cMqUy8AoMH22IfP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71TNEBAIEywYmWqHZJoe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._6zgBq0iHqM50FR.r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W5A_NhbUaYtbuDaKu9w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XsoC3XZUC8PWJfFFW8K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pSIv7x0SQQKHkrQwRD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oUJRUxekqHk1l_j8QPp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EXBf.EDkqUV2PtH_XHJ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jNFTfr1kCLmpj4tc22b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ix5KgniUW8E0SNwDtXd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xNQwnC20iUrF4z21e.1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rwIZSF4ke2y0iMNLvjk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AjpQit91EyTHlGfZuBN_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hW.rxOnEGkUWASr8BvU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5qSLh.MtkafIYubZ9.sh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1LeJcO9fU.Y0fS8FVBm2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pB8Kdle0OT.FPd_sMF7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4XiVzSr0uF28fAO.a2s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QRwK6NBUCNjkAPeSkeq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dEvZwH_UyFj_i0Snbc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ilnOXg8kS7EPUqiYeLf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LW0mt60ka0kmNEf6AHJ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i1YZiViU2ISZCIb3Xt.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kihvf.10uBt4RvkcF4k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_5Gh8GlnkyM8KHl9ZNHf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OiWXW2y0KbmKIqjADgi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cnvHAnNE.6uvRM8feCB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4Aaof6IE66eUZZ3TzTs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ix5KgniUW8E0SNwDtXd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IrGycup0S5s2rjqtlWB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oUJRUxekqHk1l_j8QPp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EXBf.EDkqUV2PtH_XHJ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jNFTfr1kCLmpj4tc22b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ix5KgniUW8E0SNwDtXd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rwIZSF4ke2y0iMNLvjk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rwIZSF4ke2y0iMNLvjk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FOrKQc6km.IuzU_z.9t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SUuyjcrE63ckWEpCQPh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77_IU9Z.kmwqRuEv2ibh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.j5pMJZ0qN1Xy8PAUD9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FFh5JDXEab5WKCKl6UN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pJQL21saEyyQuwr_o5yo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1uT6cKoykiAbXkatxrJy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ImvYiR.Ueoyq_l2mTFj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8D5KS_ekWBBnPro_4KU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SdHC0_O0Ost45UgLppd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4anMZaXEep_SV9LDZ0a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zltGHxjkqPYMsK_oTgf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TXCqEgr0SuR6HmzV4Rt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auEtKSWkq8PdVX.2u.c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RRyBaOU0uOmLpv9g.au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1jIMQq_0qherwAwS7iU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MT3QFTKk6ogkN9ahMcy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eZdhf_XEiOt7A8Nxhrw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CkuHhoKEaa5fCulnL1D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.pUM30DUW11ZET2k94W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G_kjjolka.g9vViPJ3M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8uJfkUQ0SuOZD7zSxRu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lTGtwDLkmBVPvBhjVha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5BQOwax06fIfnJgyeYN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kBrITnzk.S53XXm6GNu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ihepZ3EKOfRKurJT7r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4xX3ZVSkyH9gBDcKdzE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TpCxz_qUiVazxb_3GfD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n6k26WPkel4jF09wdxi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z73W_HsUCxDlp7c8ZPm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YDofP5i06.I4ZRaN8ap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2pqAYe0OqLCM_CwxWN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Hxsw1ZukyF4oTzeJWws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IrGycup0S5s2rjqtlWB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iHmLV3ZkWbAndCBh26N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kcmB4VvEqEH19ujjZ5h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5.B6w4xq0SoQCSrspHwE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_bO_DqDl0i1uK6mRFEqg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xTIHOfFE6zfLdC3xFdt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n_lSCUn02ERVvpkv_WP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FaQb46K0qgbvLa64Ds.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M_sQBUSEW_rFfiYHX0t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MwQ4Cj0qFQSTpb.fsi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eAbXdnl06HkP9GwCls.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HNaBHLdkm5BuOlnRL1q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FOrKQc6km.IuzU_z.9t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4BTyiYP0.gQMg1as7pR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bKFX.foECGsk8d1xUjd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8giQFDAEil2dm.ZGtx0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uZlTjNnUezhyULRQydB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8Qv0vmWkmmI6Wxw._x0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sbPash7E.cCAl.2N2i0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U3.z5Ax0qGfCKhZSVlD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9mdq94XkK4ynLwb.HPP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ipthF2aUa4_c.bNAOBG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7od6NH70WveKXj7ZEC1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zltGHxjkqPYMsK_oTgf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gAT0SEWkyZIRujDReYj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iXjE_f0ECjeuistZDHf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t4zA1boEilyEyN7Dup5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8CINpuNEC8g1It7mDcP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8CINpuNEC8g1It7mDcP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8CINpuNEC8g1It7mDcP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8CINpuNEC8g1It7mDcP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_5kMZWsE2JOsW0zAZOc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lTGtwDLkmBVPvBhjVha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fEi6um6kGlL26p94jxA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NBJIl4YEyn4RaURrciP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fqxS3o9EqoFh24BCvOX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1qNGJsBEKU8j0BkQDZs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LOK1OxQUCdrnMSKBXeS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RKNyjBJkW0IYAGlbV8p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BUaMtPiUWoG3.kOhe0T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Sfydj7XE6MFb4upBpgL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NSc5vqMEmSuP.qj.8KT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2YB7S6BFE6vIbaPS8BUx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A56XeP2kimTWJPQ.2bm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rE5NfeCEei0nuU7rWru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7bbPIL70mbObJw3yp5Y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rT7Zai60eZcIROBPXB.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DoySjhfkGmCuBY9M5q0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vkLKVPCkWQrWYM6I_n5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eZ_BxUVkaoWEC._alwT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dM0NqIykeNbrym9Qw9m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VgQRkgOUCVHL7ACtslw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YYclRTak6H5D1VGBt9e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u86MU1BkSCKV1iM_ukA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SJkLVwR0S8HlSmxoJAA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2D.E8JZkuF7M7Xm0EC5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x7redj4Um.o5yopI_8L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2jQ9Ibp0mwNdl65LToi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ra.ETCpEGxeeGrh6qKh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XjT_GH9kC8NG4VxXxH1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q3QarqvEC6EM.2HRC93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2awmlFI90.uuEjCNu8EK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D2PM3iBUmWygK8hvMcW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.VmBsx_ESonXCsDdQiG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VFMDrpk0iBcoMP7tsEv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V13IyBS0qnewQqQDecX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oUJRUxekqHk1l_j8QPp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EXBf.EDkqUV2PtH_XHJ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jNFTfr1kCLmpj4tc22b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ix5KgniUW8E0SNwDtXd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rwIZSF4ke2y0iMNLvjk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s_h6_HMUCnClv8M4BzT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rwIZSF4ke2y0iMNLvjk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nJmjNCIUqJpX7yBF0xw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oUJRUxekqHk1l_j8QPp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SS1ONr9Ui_206mkNlr_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0RrfL15L0ySk10ilRBvS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DXZPtNSkyD2iUoFhTTl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Ryynm2eUOhjgiUjZbXh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7bKSCVsEaQgr_Q1C.kn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QQQxFx_kGeLYUJldxXD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IrGycup0S5s2rjqtlWB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AkdGLVPkyYXCBbxjpJX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Q_froJRGEu9rYA3NJGC9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ql6Y0XCUStCAsLaRjaz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X4opfqf0GIKEgjBhIQ.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oUJRUxekqHk1l_j8QPp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oUJRUxekqHk1l_j8QPp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oUJRUxekqHk1l_j8QPp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lTGtwDLkmBVPvBhjVha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EXBf.EDkqUV2PtH_XHJ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jNFTfr1kCLmpj4tc22b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ix5KgniUW8E0SNwDtXd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rwIZSF4ke2y0iMNLvjk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rwIZSF4ke2y0iMNLvjk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zR8aELQE.6VV6Q9pZJV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60EP0KBEGQ8zCcxFJtT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QJIqWcUauj03iLw1Gu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R2bwKaK0mupDATvslKB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fCtMhXw02471oaG1p5q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d2XP2WNUOzePFBLBtra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uAHXzY.0OUF1L9P.8dA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ILGLPrFkyfrRcdpBU7I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7y2qRAYUeuXLl4N4.sW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Em_msk2EejFPq9BaWB5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oUJRUxekqHk1l_j8QPp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EXBf.EDkqUV2PtH_XHJ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jNFTfr1kCLmpj4tc22b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ix5KgniUW8E0SNwDtXd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rwIZSF4ke2y0iMNLvjk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Wpy3HzKUe9W4l9wsl.N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Nlm_Ho8UqmJczOK7wLA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glFRb8hEy8DC3dgy9Wv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iWIfZqOESIlK8zGWc6L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e3FUUzSE6zxuwDd3JOJ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q5ANcdYkOVMOgFKR5ds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LwwUv8zE64w.nWGioAX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hD1jbNPU.nQUnIl6aaN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sbZHufXEeEB3VqgMVGa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B5VX1g6EWomvMGLqMmw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7p8PVUaEm.n8ynT0upm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2fZLinF060URSWG7Vdx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yVmxL6KE63MBJC0hEHl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lYk7_O20W_ORXpMPND9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tGv__F2EKGcQyl_Ahe.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Y8NUSIaUSPfIRQ_WVYG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C27Di3AkqWHhs58.r4ig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xSp_DfGUukbfajn44OG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ZgFy4C_0q_HCiiy2Tsr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oPc1ofTEWI0wJ3cs0nZ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0Nx8C2y0.ch2so2y3oT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Uir5QVUU6ZPDc5Sdw1d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owwEDE6UCRbXh4BpFqr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hbkyqFUU.mg.Yamsmsh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mB9YXX4UuxoB4wzSXhd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IDmN6DlEuUb_0pzbqPs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BzK2Wy60aVV6A9eGJYO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2KEUUig0W8WiU3MAbd8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ylYjNuPk.qX7fkO4qq4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ZptHkBe06el9bRF8.wQ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KcfKMUskW4YNRaEKq81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YomHeMhEyM_giReqSX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kXT3FPD0ulSaa97vOZq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HwXl1pwkW80Wvxdoxsu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tzp4OGlkCx44wWt5hDs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d2HLR41U2HuSiqx97.a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uIERRwR0uwIhgxmsCRw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Y59PnQ3EauYFp343cMr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z7bScB1UO3IT3WezTFP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v0_5hCdEmN.33.2vW8o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q4rBxDdEmvtaYNjaN93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Br4DnjGUqxqN0a5P6qm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bN6u8bZkqtAklaP4qln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M74D030k2NuDZ7oJdAN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cas7qA0k.mxrcpmHmkG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9YvA6dNkyASuLe3T2zR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estvW.CkaTzXejTpP0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ld6BN4gEyLIAT7HQsuN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GVrspuSE2OBBTrmkXMH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Jakd3WCkCD7TAg01vi1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r1ZkKBYUe6qIvK5n.g3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ZXojMY50SExKY7WNwsF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PfteGpV0GYkCKZH4tli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wiNwy0hkucZw2xuxQu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z1JXpsIkyH37HGafiX.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W.QwMQFE6J2SbzD5kuB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1RcmvMCU2l6eL2zvi7n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JAv3Wpy0S_Td1XvNGRG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estvW.CkaTzXejTpP0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FSflQDYUWL2RMFYwepo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iRHrEf0kS1DQpOuJTeY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vcAqOU4U6cc2N1wA76s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7tKmpzUKcwWAXCDTiU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fdc4H0ekujJg32.JfSb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7KxVqocESW08pRB3nLj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wUcF5dO0W.o0Axy.aJY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6yxnMQS0mS1YuNdRbsb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dFlltxPUmfEVx4vfAI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e.rTaM6EWB0CYCDu5bC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wUcF5dO0W.o0Axy.aJY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G.QV_9FkyYgVcXx5TOQ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B36r1MYECnrXE61xRPS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0uE4e9s06MPP6tfZ.ts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3FHAO_5ESxjgkXOBG59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z1JXpsIkyH37HGafiX.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B36r1MYECnrXE61xRPS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0uE4e9s06MPP6tfZ.ts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3FHAO_5ESxjgkXOBG59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z1JXpsIkyH37HGafiX.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XKnEXhdUm_HyHxm0q1H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B36r1MYECnrXE61xRPS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0uE4e9s06MPP6tfZ.ts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3FHAO_5ESxjgkXOBG59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z1JXpsIkyH37HGafiX.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WQWzhb0kaRNGWJYvIor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IdTPAXUCU62L1lrhGA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WQWzhb0kaRNGWJYvIor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56Pa5_wECNaOG4Y0nIQ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Y.9QQCkiacXwHFlTZs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oSK1LlLEu1A9dWy2x6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RFAkQCa06UD.N7EGAoG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MDRyvCjk.RxVR63p_zs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_gSJKgEEO4zAEf8Kvlc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E_vZ4CzU6RX9U.Yfmb1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4Vfmd.HE.S7wB4fklQ0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M4Irz1ZE2erMCvuNL.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JK00Kw3EGw0DiyGoZKR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HPOVsdDEqleOX.Hq9jC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.0ZEbxy0CgWHDk0uL.R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MQQhMn.UOnQOBW0Oq98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tjQpH2rkW2CyLWfjrB0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CukgM6FEyrGZBzhR654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7uoQ2O7_kyKFhnSHmjrm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lNyFqWPUCKSodjB8OuI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qV3gMerkiCl6virXnK4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YGJbXtUUCLtjJg.naU5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Ww06Y.9k6__FvLOurYJ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1930hBCp060qq4UQG32j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0kpGUao0O.eweCJXP.m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1D6LToik6Kat8URhcmv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1BVXso_0ixOGGmSa.zY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au2_S5cUu3BETJTq2q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vhESJQC0S.2Cpk.Vvr.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3_m_Q3PUSPdB554zUY9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Dj05ZoDkO.IF2VZ0mL8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21jkfiCEyhhPZ6fyCLR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.izKeMXlkKcdTsmmYdjk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JWpdsFjkW7Soy.TJj6A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JFUNXfZkyKUBflK0gr.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JFUNXfZkyKUBflK0gr.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ZVs..gqUih2FGkC1a_R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P1VsCAJ0WFelbtQ_12y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MqGDiONTEOjmUqCd3d3g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81rlmGRk6unXhSt4hAG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S23LdpikqOOSiSCx8cc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FIk3.Z9EOJFBMXPLMmM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JSFfH_F0OsAbRgjY01V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B.ZKv0S0uFKxs244sFM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aU993yq0qY9SA7s7XYq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aU993yq0qY9SA7s7XYq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aU993yq0qY9SA7s7XYq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aU993yq0qY9SA7s7XYq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2XYnToIEOcBQub9om.s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P4TpG3wUKYPP7M3Y.RP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8604</TotalTime>
  <Words>1739</Words>
  <Application>Microsoft Office PowerPoint</Application>
  <PresentationFormat>Лист A4 (210x297 мм)</PresentationFormat>
  <Paragraphs>505</Paragraphs>
  <Slides>25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think-cell Slide</vt:lpstr>
      <vt:lpstr>Диаграмма</vt:lpstr>
      <vt:lpstr>ДНЕПРОПЕТРОВСКОЕ РЕГИОНАЛЬНОЕ ИНВЕСТИЦИОННОЕ АГЕНТСТВО  ПЛАН РАБОТ НА 2014 год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muksimov</dc:creator>
  <cp:lastModifiedBy>Вячеслав</cp:lastModifiedBy>
  <cp:revision>1003</cp:revision>
  <cp:lastPrinted>2014-03-16T09:54:21Z</cp:lastPrinted>
  <dcterms:created xsi:type="dcterms:W3CDTF">2012-03-18T07:31:05Z</dcterms:created>
  <dcterms:modified xsi:type="dcterms:W3CDTF">2014-03-24T18:31:15Z</dcterms:modified>
</cp:coreProperties>
</file>